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2" r:id="rId5"/>
    <p:sldId id="303" r:id="rId6"/>
    <p:sldId id="336" r:id="rId7"/>
    <p:sldId id="329" r:id="rId8"/>
    <p:sldId id="341" r:id="rId9"/>
    <p:sldId id="331" r:id="rId10"/>
    <p:sldId id="315" r:id="rId11"/>
    <p:sldId id="332" r:id="rId12"/>
    <p:sldId id="333" r:id="rId13"/>
    <p:sldId id="334" r:id="rId14"/>
    <p:sldId id="321" r:id="rId15"/>
    <p:sldId id="342" r:id="rId16"/>
    <p:sldId id="319" r:id="rId17"/>
    <p:sldId id="3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3256" autoAdjust="0"/>
  </p:normalViewPr>
  <p:slideViewPr>
    <p:cSldViewPr snapToGrid="0">
      <p:cViewPr varScale="1">
        <p:scale>
          <a:sx n="96" d="100"/>
          <a:sy n="96" d="100"/>
        </p:scale>
        <p:origin x="774" y="9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B963D-49B6-4E26-9140-6B094FD6850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39FC5E9-AA96-4EFF-BFED-D639440DBB1C}">
      <dgm:prSet phldrT="[Text]" custT="1"/>
      <dgm:spPr/>
      <dgm:t>
        <a:bodyPr/>
        <a:lstStyle/>
        <a:p>
          <a:r>
            <a:rPr lang="en-US" sz="2000" dirty="0" smtClean="0"/>
            <a:t>Technologies</a:t>
          </a:r>
          <a:endParaRPr lang="en-US" sz="2000" dirty="0"/>
        </a:p>
      </dgm:t>
    </dgm:pt>
    <dgm:pt modelId="{763CE0FA-6F99-4B6A-9B8C-96E4A6AE4AB8}" type="parTrans" cxnId="{1DD09745-04C0-49B5-98FA-E802BF7407B5}">
      <dgm:prSet/>
      <dgm:spPr/>
      <dgm:t>
        <a:bodyPr/>
        <a:lstStyle/>
        <a:p>
          <a:endParaRPr lang="en-US" sz="2000"/>
        </a:p>
      </dgm:t>
    </dgm:pt>
    <dgm:pt modelId="{283DC109-C393-44BC-8848-19FD6CEC9A4E}" type="sibTrans" cxnId="{1DD09745-04C0-49B5-98FA-E802BF7407B5}">
      <dgm:prSet/>
      <dgm:spPr/>
      <dgm:t>
        <a:bodyPr/>
        <a:lstStyle/>
        <a:p>
          <a:endParaRPr lang="en-US" sz="2000"/>
        </a:p>
      </dgm:t>
    </dgm:pt>
    <dgm:pt modelId="{193F83F8-28F4-45F6-BFD4-E6BE39665657}">
      <dgm:prSet phldrT="[Text]" custT="1"/>
      <dgm:spPr/>
      <dgm:t>
        <a:bodyPr/>
        <a:lstStyle/>
        <a:p>
          <a:r>
            <a:rPr lang="en-US" sz="2000" dirty="0" smtClean="0"/>
            <a:t>Analytics</a:t>
          </a:r>
          <a:endParaRPr lang="en-US" sz="2000" dirty="0"/>
        </a:p>
      </dgm:t>
    </dgm:pt>
    <dgm:pt modelId="{8980420C-1345-4709-A242-9007906BB0C5}" type="parTrans" cxnId="{BFF80D1D-5074-4F9E-9893-12E5E6277706}">
      <dgm:prSet/>
      <dgm:spPr/>
      <dgm:t>
        <a:bodyPr/>
        <a:lstStyle/>
        <a:p>
          <a:endParaRPr lang="en-US" sz="2000"/>
        </a:p>
      </dgm:t>
    </dgm:pt>
    <dgm:pt modelId="{013CD69E-7790-4FEA-88C2-7AAE20191E8B}" type="sibTrans" cxnId="{BFF80D1D-5074-4F9E-9893-12E5E6277706}">
      <dgm:prSet/>
      <dgm:spPr/>
      <dgm:t>
        <a:bodyPr/>
        <a:lstStyle/>
        <a:p>
          <a:endParaRPr lang="en-US" sz="2000"/>
        </a:p>
      </dgm:t>
    </dgm:pt>
    <dgm:pt modelId="{3B4F0EF8-3FFC-4945-93D0-F5CBC689EB86}">
      <dgm:prSet phldrT="[Text]" custT="1"/>
      <dgm:spPr/>
      <dgm:t>
        <a:bodyPr/>
        <a:lstStyle/>
        <a:p>
          <a:r>
            <a:rPr lang="en-US" sz="2000" dirty="0" smtClean="0"/>
            <a:t>Systems</a:t>
          </a:r>
          <a:endParaRPr lang="en-US" sz="2000" dirty="0"/>
        </a:p>
      </dgm:t>
    </dgm:pt>
    <dgm:pt modelId="{EBFED37E-484B-4E6F-9FBA-8CA966A716CA}" type="parTrans" cxnId="{7996CE31-7AFC-4B28-96E3-9E686A69122D}">
      <dgm:prSet/>
      <dgm:spPr/>
      <dgm:t>
        <a:bodyPr/>
        <a:lstStyle/>
        <a:p>
          <a:endParaRPr lang="en-US" sz="2000"/>
        </a:p>
      </dgm:t>
    </dgm:pt>
    <dgm:pt modelId="{54DDD22F-2D1C-4B6C-87D0-B9F851F55CD9}" type="sibTrans" cxnId="{7996CE31-7AFC-4B28-96E3-9E686A69122D}">
      <dgm:prSet/>
      <dgm:spPr/>
      <dgm:t>
        <a:bodyPr/>
        <a:lstStyle/>
        <a:p>
          <a:endParaRPr lang="en-US" sz="2000"/>
        </a:p>
      </dgm:t>
    </dgm:pt>
    <dgm:pt modelId="{9B361C1D-1CBA-4EA7-8CC5-1BD1FB86262A}" type="pres">
      <dgm:prSet presAssocID="{E1AB963D-49B6-4E26-9140-6B094FD6850D}" presName="compositeShape" presStyleCnt="0">
        <dgm:presLayoutVars>
          <dgm:chMax val="7"/>
          <dgm:dir/>
          <dgm:resizeHandles val="exact"/>
        </dgm:presLayoutVars>
      </dgm:prSet>
      <dgm:spPr/>
    </dgm:pt>
    <dgm:pt modelId="{51B829F7-276C-4343-B82D-F3D8EA81EEBC}" type="pres">
      <dgm:prSet presAssocID="{C39FC5E9-AA96-4EFF-BFED-D639440DBB1C}" presName="circ1" presStyleLbl="vennNode1" presStyleIdx="0" presStyleCnt="3" custLinFactNeighborX="8046" custLinFactNeighborY="5273"/>
      <dgm:spPr/>
      <dgm:t>
        <a:bodyPr/>
        <a:lstStyle/>
        <a:p>
          <a:endParaRPr lang="en-US"/>
        </a:p>
      </dgm:t>
    </dgm:pt>
    <dgm:pt modelId="{BFF915EE-EA9C-4A75-902E-569D93BC7F67}" type="pres">
      <dgm:prSet presAssocID="{C39FC5E9-AA96-4EFF-BFED-D639440DBB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0A0CA-4626-450C-B776-61D072C166F3}" type="pres">
      <dgm:prSet presAssocID="{193F83F8-28F4-45F6-BFD4-E6BE39665657}" presName="circ2" presStyleLbl="vennNode1" presStyleIdx="1" presStyleCnt="3"/>
      <dgm:spPr/>
      <dgm:t>
        <a:bodyPr/>
        <a:lstStyle/>
        <a:p>
          <a:endParaRPr lang="en-US"/>
        </a:p>
      </dgm:t>
    </dgm:pt>
    <dgm:pt modelId="{695BFB75-BFFB-4A97-AA4D-F6CBC671FE74}" type="pres">
      <dgm:prSet presAssocID="{193F83F8-28F4-45F6-BFD4-E6BE396656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CA85D-A538-4140-B481-25DFEEA4EB47}" type="pres">
      <dgm:prSet presAssocID="{3B4F0EF8-3FFC-4945-93D0-F5CBC689EB86}" presName="circ3" presStyleLbl="vennNode1" presStyleIdx="2" presStyleCnt="3"/>
      <dgm:spPr/>
      <dgm:t>
        <a:bodyPr/>
        <a:lstStyle/>
        <a:p>
          <a:endParaRPr lang="en-US"/>
        </a:p>
      </dgm:t>
    </dgm:pt>
    <dgm:pt modelId="{0F62FDC0-4A6C-4D5A-A55D-9BF83FDD0DD1}" type="pres">
      <dgm:prSet presAssocID="{3B4F0EF8-3FFC-4945-93D0-F5CBC689EB8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11637-9CD9-4F75-8BF0-F8B40BB94293}" type="presOf" srcId="{3B4F0EF8-3FFC-4945-93D0-F5CBC689EB86}" destId="{0F62FDC0-4A6C-4D5A-A55D-9BF83FDD0DD1}" srcOrd="1" destOrd="0" presId="urn:microsoft.com/office/officeart/2005/8/layout/venn1"/>
    <dgm:cxn modelId="{7996CE31-7AFC-4B28-96E3-9E686A69122D}" srcId="{E1AB963D-49B6-4E26-9140-6B094FD6850D}" destId="{3B4F0EF8-3FFC-4945-93D0-F5CBC689EB86}" srcOrd="2" destOrd="0" parTransId="{EBFED37E-484B-4E6F-9FBA-8CA966A716CA}" sibTransId="{54DDD22F-2D1C-4B6C-87D0-B9F851F55CD9}"/>
    <dgm:cxn modelId="{BDCB2353-7E8D-4825-9B09-8D87C86D0488}" type="presOf" srcId="{193F83F8-28F4-45F6-BFD4-E6BE39665657}" destId="{6340A0CA-4626-450C-B776-61D072C166F3}" srcOrd="0" destOrd="0" presId="urn:microsoft.com/office/officeart/2005/8/layout/venn1"/>
    <dgm:cxn modelId="{7C8783D0-DD61-4197-BDA5-FBB761F1C370}" type="presOf" srcId="{C39FC5E9-AA96-4EFF-BFED-D639440DBB1C}" destId="{BFF915EE-EA9C-4A75-902E-569D93BC7F67}" srcOrd="1" destOrd="0" presId="urn:microsoft.com/office/officeart/2005/8/layout/venn1"/>
    <dgm:cxn modelId="{1DD09745-04C0-49B5-98FA-E802BF7407B5}" srcId="{E1AB963D-49B6-4E26-9140-6B094FD6850D}" destId="{C39FC5E9-AA96-4EFF-BFED-D639440DBB1C}" srcOrd="0" destOrd="0" parTransId="{763CE0FA-6F99-4B6A-9B8C-96E4A6AE4AB8}" sibTransId="{283DC109-C393-44BC-8848-19FD6CEC9A4E}"/>
    <dgm:cxn modelId="{BFF80D1D-5074-4F9E-9893-12E5E6277706}" srcId="{E1AB963D-49B6-4E26-9140-6B094FD6850D}" destId="{193F83F8-28F4-45F6-BFD4-E6BE39665657}" srcOrd="1" destOrd="0" parTransId="{8980420C-1345-4709-A242-9007906BB0C5}" sibTransId="{013CD69E-7790-4FEA-88C2-7AAE20191E8B}"/>
    <dgm:cxn modelId="{D016EF11-CACD-40B2-B9CE-69CCAB1826BF}" type="presOf" srcId="{193F83F8-28F4-45F6-BFD4-E6BE39665657}" destId="{695BFB75-BFFB-4A97-AA4D-F6CBC671FE74}" srcOrd="1" destOrd="0" presId="urn:microsoft.com/office/officeart/2005/8/layout/venn1"/>
    <dgm:cxn modelId="{ABA30DFD-BEA9-4D63-94AB-0C877868209C}" type="presOf" srcId="{3B4F0EF8-3FFC-4945-93D0-F5CBC689EB86}" destId="{1BCCA85D-A538-4140-B481-25DFEEA4EB47}" srcOrd="0" destOrd="0" presId="urn:microsoft.com/office/officeart/2005/8/layout/venn1"/>
    <dgm:cxn modelId="{1BAAEA26-549B-4943-85AA-90A925B20329}" type="presOf" srcId="{C39FC5E9-AA96-4EFF-BFED-D639440DBB1C}" destId="{51B829F7-276C-4343-B82D-F3D8EA81EEBC}" srcOrd="0" destOrd="0" presId="urn:microsoft.com/office/officeart/2005/8/layout/venn1"/>
    <dgm:cxn modelId="{0AF55857-F3A5-43BA-95C7-A518CB380C14}" type="presOf" srcId="{E1AB963D-49B6-4E26-9140-6B094FD6850D}" destId="{9B361C1D-1CBA-4EA7-8CC5-1BD1FB86262A}" srcOrd="0" destOrd="0" presId="urn:microsoft.com/office/officeart/2005/8/layout/venn1"/>
    <dgm:cxn modelId="{361E7386-D1C9-4E80-BC2A-C1650AFE5F0A}" type="presParOf" srcId="{9B361C1D-1CBA-4EA7-8CC5-1BD1FB86262A}" destId="{51B829F7-276C-4343-B82D-F3D8EA81EEBC}" srcOrd="0" destOrd="0" presId="urn:microsoft.com/office/officeart/2005/8/layout/venn1"/>
    <dgm:cxn modelId="{44C3F62F-CC1B-4171-8CAC-F5ED6DC812C5}" type="presParOf" srcId="{9B361C1D-1CBA-4EA7-8CC5-1BD1FB86262A}" destId="{BFF915EE-EA9C-4A75-902E-569D93BC7F67}" srcOrd="1" destOrd="0" presId="urn:microsoft.com/office/officeart/2005/8/layout/venn1"/>
    <dgm:cxn modelId="{1AE74610-AD1C-459B-A433-D6B79653FCA9}" type="presParOf" srcId="{9B361C1D-1CBA-4EA7-8CC5-1BD1FB86262A}" destId="{6340A0CA-4626-450C-B776-61D072C166F3}" srcOrd="2" destOrd="0" presId="urn:microsoft.com/office/officeart/2005/8/layout/venn1"/>
    <dgm:cxn modelId="{BB199F87-791C-4507-BF2B-C9F0AF2D8618}" type="presParOf" srcId="{9B361C1D-1CBA-4EA7-8CC5-1BD1FB86262A}" destId="{695BFB75-BFFB-4A97-AA4D-F6CBC671FE74}" srcOrd="3" destOrd="0" presId="urn:microsoft.com/office/officeart/2005/8/layout/venn1"/>
    <dgm:cxn modelId="{47548379-B995-4777-A16F-1158FFFA508A}" type="presParOf" srcId="{9B361C1D-1CBA-4EA7-8CC5-1BD1FB86262A}" destId="{1BCCA85D-A538-4140-B481-25DFEEA4EB47}" srcOrd="4" destOrd="0" presId="urn:microsoft.com/office/officeart/2005/8/layout/venn1"/>
    <dgm:cxn modelId="{D6A0FD08-1CE9-4E14-BA6C-C9427785F6DA}" type="presParOf" srcId="{9B361C1D-1CBA-4EA7-8CC5-1BD1FB86262A}" destId="{0F62FDC0-4A6C-4D5A-A55D-9BF83FDD0D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D84B9-47DE-4EF8-9D6A-C47099E1AA4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6D92A-30F3-43DB-A44E-700CBA8D54A1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Environmental</a:t>
          </a:r>
          <a:endParaRPr lang="en-US" sz="2000" b="1" dirty="0">
            <a:solidFill>
              <a:srgbClr val="FF0000"/>
            </a:solidFill>
          </a:endParaRPr>
        </a:p>
      </dgm:t>
    </dgm:pt>
    <dgm:pt modelId="{CFAA9D68-4B6E-416C-AB8C-71CD751CFA0B}" type="parTrans" cxnId="{EDF81F88-237C-42C9-A6A9-142C6BE4BAF6}">
      <dgm:prSet/>
      <dgm:spPr/>
      <dgm:t>
        <a:bodyPr/>
        <a:lstStyle/>
        <a:p>
          <a:endParaRPr lang="en-US" sz="1200"/>
        </a:p>
      </dgm:t>
    </dgm:pt>
    <dgm:pt modelId="{A2FB25B3-4FBE-4267-9E6D-B85D41561744}" type="sibTrans" cxnId="{EDF81F88-237C-42C9-A6A9-142C6BE4BAF6}">
      <dgm:prSet/>
      <dgm:spPr/>
      <dgm:t>
        <a:bodyPr/>
        <a:lstStyle/>
        <a:p>
          <a:endParaRPr lang="en-US" sz="1200"/>
        </a:p>
      </dgm:t>
    </dgm:pt>
    <dgm:pt modelId="{60216288-A354-4DC0-BE92-8FF7FF41B9D2}">
      <dgm:prSet phldrT="[Text]" custT="1"/>
      <dgm:spPr/>
      <dgm:t>
        <a:bodyPr/>
        <a:lstStyle/>
        <a:p>
          <a:r>
            <a:rPr lang="en-US" sz="1200" dirty="0" smtClean="0"/>
            <a:t>GHG emissions</a:t>
          </a:r>
          <a:endParaRPr lang="en-US" sz="1200" dirty="0"/>
        </a:p>
      </dgm:t>
    </dgm:pt>
    <dgm:pt modelId="{5077EAAF-A706-4A88-AC78-2A5836F33307}" type="parTrans" cxnId="{2C47C8C8-BF68-4002-89AE-97C14383290F}">
      <dgm:prSet/>
      <dgm:spPr/>
      <dgm:t>
        <a:bodyPr/>
        <a:lstStyle/>
        <a:p>
          <a:endParaRPr lang="en-US" sz="1200"/>
        </a:p>
      </dgm:t>
    </dgm:pt>
    <dgm:pt modelId="{225158AE-6946-4983-AE27-5022E17F7642}" type="sibTrans" cxnId="{2C47C8C8-BF68-4002-89AE-97C14383290F}">
      <dgm:prSet/>
      <dgm:spPr/>
      <dgm:t>
        <a:bodyPr/>
        <a:lstStyle/>
        <a:p>
          <a:endParaRPr lang="en-US" sz="1200"/>
        </a:p>
      </dgm:t>
    </dgm:pt>
    <dgm:pt modelId="{938CF813-BFA8-4070-84AF-6E47DA96DD4A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Social</a:t>
          </a:r>
          <a:endParaRPr lang="en-US" sz="2000" b="1" dirty="0">
            <a:solidFill>
              <a:srgbClr val="FF0000"/>
            </a:solidFill>
          </a:endParaRPr>
        </a:p>
      </dgm:t>
    </dgm:pt>
    <dgm:pt modelId="{45A99067-647B-4F64-BE7A-CF00D4C8C61E}" type="parTrans" cxnId="{54B82014-AA1F-4E1C-AB57-7B06E2BA9902}">
      <dgm:prSet/>
      <dgm:spPr/>
      <dgm:t>
        <a:bodyPr/>
        <a:lstStyle/>
        <a:p>
          <a:endParaRPr lang="en-US" sz="1200"/>
        </a:p>
      </dgm:t>
    </dgm:pt>
    <dgm:pt modelId="{C6A2ACB6-4A87-49BE-9498-1AC590149AF4}" type="sibTrans" cxnId="{54B82014-AA1F-4E1C-AB57-7B06E2BA9902}">
      <dgm:prSet/>
      <dgm:spPr/>
      <dgm:t>
        <a:bodyPr/>
        <a:lstStyle/>
        <a:p>
          <a:endParaRPr lang="en-US" sz="1200"/>
        </a:p>
      </dgm:t>
    </dgm:pt>
    <dgm:pt modelId="{D76BAB17-D86E-41FA-898A-D5EEC4C06355}">
      <dgm:prSet phldrT="[Text]" custT="1"/>
      <dgm:spPr/>
      <dgm:t>
        <a:bodyPr/>
        <a:lstStyle/>
        <a:p>
          <a:r>
            <a:rPr lang="en-US" sz="1200" dirty="0" smtClean="0"/>
            <a:t>public acceptance</a:t>
          </a:r>
          <a:endParaRPr lang="en-US" sz="1200" dirty="0"/>
        </a:p>
      </dgm:t>
    </dgm:pt>
    <dgm:pt modelId="{F178362E-920C-4984-99E2-950B7FE1CAAD}" type="parTrans" cxnId="{194196B0-1E94-4434-807C-48A64500FBEF}">
      <dgm:prSet/>
      <dgm:spPr/>
      <dgm:t>
        <a:bodyPr/>
        <a:lstStyle/>
        <a:p>
          <a:endParaRPr lang="en-US" sz="1200"/>
        </a:p>
      </dgm:t>
    </dgm:pt>
    <dgm:pt modelId="{55BA0286-6D3B-4316-AD1B-4586186493D2}" type="sibTrans" cxnId="{194196B0-1E94-4434-807C-48A64500FBEF}">
      <dgm:prSet/>
      <dgm:spPr/>
      <dgm:t>
        <a:bodyPr/>
        <a:lstStyle/>
        <a:p>
          <a:endParaRPr lang="en-US" sz="1200"/>
        </a:p>
      </dgm:t>
    </dgm:pt>
    <dgm:pt modelId="{F4D1CAB9-FBB9-460E-9E3C-1890DE41CE32}">
      <dgm:prSet phldrT="[Text]" custT="1"/>
      <dgm:spPr/>
      <dgm:t>
        <a:bodyPr/>
        <a:lstStyle/>
        <a:p>
          <a:r>
            <a:rPr lang="en-GB" sz="1200" i="0" dirty="0" smtClean="0"/>
            <a:t>cost of energy</a:t>
          </a:r>
          <a:endParaRPr lang="en-US" sz="1200" i="0" dirty="0"/>
        </a:p>
      </dgm:t>
    </dgm:pt>
    <dgm:pt modelId="{262D8B2A-4BBD-4907-AE14-ADB1D026F301}" type="parTrans" cxnId="{41932EC3-7927-4BD1-BE19-D836F73AB851}">
      <dgm:prSet/>
      <dgm:spPr/>
      <dgm:t>
        <a:bodyPr/>
        <a:lstStyle/>
        <a:p>
          <a:endParaRPr lang="en-US" sz="1200"/>
        </a:p>
      </dgm:t>
    </dgm:pt>
    <dgm:pt modelId="{6457A2AD-B9CE-42B7-AF52-2F08A33A9AB7}" type="sibTrans" cxnId="{41932EC3-7927-4BD1-BE19-D836F73AB851}">
      <dgm:prSet/>
      <dgm:spPr/>
      <dgm:t>
        <a:bodyPr/>
        <a:lstStyle/>
        <a:p>
          <a:endParaRPr lang="en-US" sz="1200"/>
        </a:p>
      </dgm:t>
    </dgm:pt>
    <dgm:pt modelId="{317B90E6-4E82-49FA-ACD4-E28E035D4796}">
      <dgm:prSet phldrT="[Text]" custT="1"/>
      <dgm:spPr/>
      <dgm:t>
        <a:bodyPr/>
        <a:lstStyle/>
        <a:p>
          <a:r>
            <a:rPr lang="en-US" sz="1200" dirty="0" smtClean="0"/>
            <a:t>energy balance</a:t>
          </a:r>
          <a:endParaRPr lang="en-US" sz="1200" dirty="0"/>
        </a:p>
      </dgm:t>
    </dgm:pt>
    <dgm:pt modelId="{933480B5-0E70-4717-96F6-4B89008CB618}" type="parTrans" cxnId="{9DDA26D5-7653-434E-96FC-4E51F815175B}">
      <dgm:prSet/>
      <dgm:spPr/>
      <dgm:t>
        <a:bodyPr/>
        <a:lstStyle/>
        <a:p>
          <a:endParaRPr lang="en-US"/>
        </a:p>
      </dgm:t>
    </dgm:pt>
    <dgm:pt modelId="{D49589D3-0992-474D-AF72-F362C45BF1E3}" type="sibTrans" cxnId="{9DDA26D5-7653-434E-96FC-4E51F815175B}">
      <dgm:prSet/>
      <dgm:spPr/>
      <dgm:t>
        <a:bodyPr/>
        <a:lstStyle/>
        <a:p>
          <a:endParaRPr lang="en-US"/>
        </a:p>
      </dgm:t>
    </dgm:pt>
    <dgm:pt modelId="{167E61EF-9C94-4AB8-87E5-1CC87610319B}">
      <dgm:prSet phldrT="[Text]" custT="1"/>
      <dgm:spPr/>
      <dgm:t>
        <a:bodyPr/>
        <a:lstStyle/>
        <a:p>
          <a:r>
            <a:rPr lang="en-US" sz="1200" dirty="0" smtClean="0"/>
            <a:t>ecosystem and biodiversity impact</a:t>
          </a:r>
          <a:endParaRPr lang="en-US" sz="1200" dirty="0"/>
        </a:p>
      </dgm:t>
    </dgm:pt>
    <dgm:pt modelId="{B794B48C-0237-4952-BBC9-1422BD9AA88D}" type="parTrans" cxnId="{7D18AEEB-7770-43BF-BFF0-7298425CF53E}">
      <dgm:prSet/>
      <dgm:spPr/>
      <dgm:t>
        <a:bodyPr/>
        <a:lstStyle/>
        <a:p>
          <a:endParaRPr lang="en-US"/>
        </a:p>
      </dgm:t>
    </dgm:pt>
    <dgm:pt modelId="{C261A699-EDF1-4D31-9B49-50D4847374ED}" type="sibTrans" cxnId="{7D18AEEB-7770-43BF-BFF0-7298425CF53E}">
      <dgm:prSet/>
      <dgm:spPr/>
      <dgm:t>
        <a:bodyPr/>
        <a:lstStyle/>
        <a:p>
          <a:endParaRPr lang="en-US"/>
        </a:p>
      </dgm:t>
    </dgm:pt>
    <dgm:pt modelId="{6EA9FB91-749D-467D-928A-957013BD58A3}">
      <dgm:prSet phldrT="[Text]" custT="1"/>
      <dgm:spPr/>
      <dgm:t>
        <a:bodyPr/>
        <a:lstStyle/>
        <a:p>
          <a:r>
            <a:rPr lang="en-US" sz="1200" dirty="0" smtClean="0"/>
            <a:t>water use</a:t>
          </a:r>
          <a:endParaRPr lang="en-US" sz="1200" dirty="0"/>
        </a:p>
      </dgm:t>
    </dgm:pt>
    <dgm:pt modelId="{CF4F8253-853A-43DB-B573-15D57A340B70}" type="parTrans" cxnId="{7B95AD5D-4D93-445B-8025-EC306088B724}">
      <dgm:prSet/>
      <dgm:spPr/>
      <dgm:t>
        <a:bodyPr/>
        <a:lstStyle/>
        <a:p>
          <a:endParaRPr lang="en-US"/>
        </a:p>
      </dgm:t>
    </dgm:pt>
    <dgm:pt modelId="{DA9A5D50-CB68-47C0-A288-D3362E76CBBC}" type="sibTrans" cxnId="{7B95AD5D-4D93-445B-8025-EC306088B724}">
      <dgm:prSet/>
      <dgm:spPr/>
      <dgm:t>
        <a:bodyPr/>
        <a:lstStyle/>
        <a:p>
          <a:endParaRPr lang="en-US"/>
        </a:p>
      </dgm:t>
    </dgm:pt>
    <dgm:pt modelId="{0AC098AB-CD40-465D-963F-6C57A75D7AE2}">
      <dgm:prSet phldrT="[Text]" custT="1"/>
      <dgm:spPr/>
      <dgm:t>
        <a:bodyPr/>
        <a:lstStyle/>
        <a:p>
          <a:r>
            <a:rPr lang="en-US" sz="1200" dirty="0" smtClean="0"/>
            <a:t>air quality</a:t>
          </a:r>
          <a:endParaRPr lang="en-US" sz="1200" dirty="0"/>
        </a:p>
      </dgm:t>
    </dgm:pt>
    <dgm:pt modelId="{3D006992-8571-44EE-8C1D-E476F12C24EA}" type="parTrans" cxnId="{4D05FC17-15FA-4007-B3EE-272700747772}">
      <dgm:prSet/>
      <dgm:spPr/>
      <dgm:t>
        <a:bodyPr/>
        <a:lstStyle/>
        <a:p>
          <a:endParaRPr lang="en-US"/>
        </a:p>
      </dgm:t>
    </dgm:pt>
    <dgm:pt modelId="{E2B582D2-8A99-4C47-88F5-E685D179A581}" type="sibTrans" cxnId="{4D05FC17-15FA-4007-B3EE-272700747772}">
      <dgm:prSet/>
      <dgm:spPr/>
      <dgm:t>
        <a:bodyPr/>
        <a:lstStyle/>
        <a:p>
          <a:endParaRPr lang="en-US"/>
        </a:p>
      </dgm:t>
    </dgm:pt>
    <dgm:pt modelId="{5D329A2A-2CA9-4A5E-8E77-72F307C1400B}">
      <dgm:prSet phldrT="[Text]" custT="1"/>
      <dgm:spPr/>
      <dgm:t>
        <a:bodyPr/>
        <a:lstStyle/>
        <a:p>
          <a:r>
            <a:rPr lang="en-US" sz="1200" dirty="0" smtClean="0"/>
            <a:t>soil health</a:t>
          </a:r>
          <a:endParaRPr lang="en-US" sz="1200" dirty="0"/>
        </a:p>
      </dgm:t>
    </dgm:pt>
    <dgm:pt modelId="{043C93C9-FE75-4F93-854F-C00A46EC69E4}" type="parTrans" cxnId="{542CB8C4-0B62-4935-9C23-BEEE6271E6A3}">
      <dgm:prSet/>
      <dgm:spPr/>
      <dgm:t>
        <a:bodyPr/>
        <a:lstStyle/>
        <a:p>
          <a:endParaRPr lang="en-US"/>
        </a:p>
      </dgm:t>
    </dgm:pt>
    <dgm:pt modelId="{803CF3D1-AEC2-40F3-8D0B-ED07BF8BD031}" type="sibTrans" cxnId="{542CB8C4-0B62-4935-9C23-BEEE6271E6A3}">
      <dgm:prSet/>
      <dgm:spPr/>
      <dgm:t>
        <a:bodyPr/>
        <a:lstStyle/>
        <a:p>
          <a:endParaRPr lang="en-US"/>
        </a:p>
      </dgm:t>
    </dgm:pt>
    <dgm:pt modelId="{DD87790F-69A2-46D2-8938-D8A27345A318}">
      <dgm:prSet phldrT="[Text]" custT="1"/>
      <dgm:spPr/>
      <dgm:t>
        <a:bodyPr/>
        <a:lstStyle/>
        <a:p>
          <a:r>
            <a:rPr lang="en-US" sz="1200" dirty="0" smtClean="0"/>
            <a:t>hazardous materials</a:t>
          </a:r>
          <a:endParaRPr lang="en-US" sz="1200" dirty="0"/>
        </a:p>
      </dgm:t>
    </dgm:pt>
    <dgm:pt modelId="{F1E2872E-CC49-4850-81E5-53B4CA4C0533}" type="parTrans" cxnId="{2881AFD0-334A-43C5-9B94-B217E39D20BE}">
      <dgm:prSet/>
      <dgm:spPr/>
      <dgm:t>
        <a:bodyPr/>
        <a:lstStyle/>
        <a:p>
          <a:endParaRPr lang="en-US"/>
        </a:p>
      </dgm:t>
    </dgm:pt>
    <dgm:pt modelId="{BCAE08C4-BD72-4E8E-AE63-6E1DC2543EA8}" type="sibTrans" cxnId="{2881AFD0-334A-43C5-9B94-B217E39D20BE}">
      <dgm:prSet/>
      <dgm:spPr/>
      <dgm:t>
        <a:bodyPr/>
        <a:lstStyle/>
        <a:p>
          <a:endParaRPr lang="en-US"/>
        </a:p>
      </dgm:t>
    </dgm:pt>
    <dgm:pt modelId="{BF880069-0AED-4C67-B888-2A65534FBABE}">
      <dgm:prSet phldrT="[Text]" custT="1"/>
      <dgm:spPr/>
      <dgm:t>
        <a:bodyPr/>
        <a:lstStyle/>
        <a:p>
          <a:r>
            <a:rPr lang="en-US" sz="1200" dirty="0" smtClean="0"/>
            <a:t>LCA standards or best practices </a:t>
          </a:r>
          <a:endParaRPr lang="en-US" sz="1200" dirty="0"/>
        </a:p>
      </dgm:t>
    </dgm:pt>
    <dgm:pt modelId="{BF3900B5-1308-4395-95DD-C2E9D52F2BD3}" type="parTrans" cxnId="{27666AAE-A795-454A-9AF4-D02F0A08D83A}">
      <dgm:prSet/>
      <dgm:spPr/>
      <dgm:t>
        <a:bodyPr/>
        <a:lstStyle/>
        <a:p>
          <a:endParaRPr lang="en-US"/>
        </a:p>
      </dgm:t>
    </dgm:pt>
    <dgm:pt modelId="{1D54A560-ED64-4D82-8744-9B5936F27F2A}" type="sibTrans" cxnId="{27666AAE-A795-454A-9AF4-D02F0A08D83A}">
      <dgm:prSet/>
      <dgm:spPr/>
      <dgm:t>
        <a:bodyPr/>
        <a:lstStyle/>
        <a:p>
          <a:endParaRPr lang="en-US"/>
        </a:p>
      </dgm:t>
    </dgm:pt>
    <dgm:pt modelId="{D847C863-77DE-46F9-BF4E-FC6ECAB4E84E}">
      <dgm:prSet phldrT="[Text]" custT="1"/>
      <dgm:spPr/>
      <dgm:t>
        <a:bodyPr/>
        <a:lstStyle/>
        <a:p>
          <a:r>
            <a:rPr lang="en-US" sz="1200" dirty="0" smtClean="0"/>
            <a:t>education opportunities and needs</a:t>
          </a:r>
          <a:endParaRPr lang="en-US" sz="1200" dirty="0"/>
        </a:p>
      </dgm:t>
    </dgm:pt>
    <dgm:pt modelId="{7D9F1822-6C27-40D3-9CE1-3C7DDE519BA6}" type="parTrans" cxnId="{E6617580-95FC-4F55-8A87-82405363FFFF}">
      <dgm:prSet/>
      <dgm:spPr/>
      <dgm:t>
        <a:bodyPr/>
        <a:lstStyle/>
        <a:p>
          <a:endParaRPr lang="en-US"/>
        </a:p>
      </dgm:t>
    </dgm:pt>
    <dgm:pt modelId="{AC7073A8-D1F3-4C74-9F52-61D8FF24B4ED}" type="sibTrans" cxnId="{E6617580-95FC-4F55-8A87-82405363FFFF}">
      <dgm:prSet/>
      <dgm:spPr/>
      <dgm:t>
        <a:bodyPr/>
        <a:lstStyle/>
        <a:p>
          <a:endParaRPr lang="en-US"/>
        </a:p>
      </dgm:t>
    </dgm:pt>
    <dgm:pt modelId="{F5B53E5F-497C-4644-B3FD-92F2574AE939}">
      <dgm:prSet phldrT="[Text]" custT="1"/>
      <dgm:spPr/>
      <dgm:t>
        <a:bodyPr/>
        <a:lstStyle/>
        <a:p>
          <a:r>
            <a:rPr lang="en-US" sz="1200" dirty="0" smtClean="0"/>
            <a:t>employment and conditions</a:t>
          </a:r>
          <a:endParaRPr lang="en-US" sz="1200" dirty="0"/>
        </a:p>
      </dgm:t>
    </dgm:pt>
    <dgm:pt modelId="{7BD320AA-B10A-4173-B74A-856B8BAF7D99}" type="parTrans" cxnId="{EB5B2EE5-8A65-45A3-8041-849283B26D2A}">
      <dgm:prSet/>
      <dgm:spPr/>
      <dgm:t>
        <a:bodyPr/>
        <a:lstStyle/>
        <a:p>
          <a:endParaRPr lang="en-US"/>
        </a:p>
      </dgm:t>
    </dgm:pt>
    <dgm:pt modelId="{10F50B3A-35F2-4C19-B1F5-358199A226AC}" type="sibTrans" cxnId="{EB5B2EE5-8A65-45A3-8041-849283B26D2A}">
      <dgm:prSet/>
      <dgm:spPr/>
      <dgm:t>
        <a:bodyPr/>
        <a:lstStyle/>
        <a:p>
          <a:endParaRPr lang="en-US"/>
        </a:p>
      </dgm:t>
    </dgm:pt>
    <dgm:pt modelId="{3D109B22-C8D7-49A2-A3D0-9622FE68E47B}">
      <dgm:prSet phldrT="[Text]" custT="1"/>
      <dgm:spPr/>
      <dgm:t>
        <a:bodyPr/>
        <a:lstStyle/>
        <a:p>
          <a:r>
            <a:rPr lang="en-US" sz="1200" dirty="0" smtClean="0"/>
            <a:t>contribution to GDP</a:t>
          </a:r>
          <a:endParaRPr lang="en-US" sz="1200" dirty="0"/>
        </a:p>
      </dgm:t>
    </dgm:pt>
    <dgm:pt modelId="{764E527C-D492-4B51-AE9E-3B44F074D927}" type="parTrans" cxnId="{B4372876-4549-488F-B262-2847F268F391}">
      <dgm:prSet/>
      <dgm:spPr/>
      <dgm:t>
        <a:bodyPr/>
        <a:lstStyle/>
        <a:p>
          <a:endParaRPr lang="en-US"/>
        </a:p>
      </dgm:t>
    </dgm:pt>
    <dgm:pt modelId="{8CC81C25-91B9-462D-AD62-170C58D05CF7}" type="sibTrans" cxnId="{B4372876-4549-488F-B262-2847F268F391}">
      <dgm:prSet/>
      <dgm:spPr/>
      <dgm:t>
        <a:bodyPr/>
        <a:lstStyle/>
        <a:p>
          <a:endParaRPr lang="en-US"/>
        </a:p>
      </dgm:t>
    </dgm:pt>
    <dgm:pt modelId="{4A3CC553-3D88-49E2-BB80-F5AB740106C0}">
      <dgm:prSet phldrT="[Text]" custT="1"/>
      <dgm:spPr/>
      <dgm:t>
        <a:bodyPr/>
        <a:lstStyle/>
        <a:p>
          <a:r>
            <a:rPr lang="en-US" sz="1200" dirty="0" smtClean="0"/>
            <a:t>rural development</a:t>
          </a:r>
          <a:endParaRPr lang="en-US" sz="1200" dirty="0"/>
        </a:p>
      </dgm:t>
    </dgm:pt>
    <dgm:pt modelId="{9D70DA88-BC4A-4B19-87EC-BA878E3D4449}" type="parTrans" cxnId="{8F1F7F67-62B1-4EB2-8231-62ABF190344B}">
      <dgm:prSet/>
      <dgm:spPr/>
      <dgm:t>
        <a:bodyPr/>
        <a:lstStyle/>
        <a:p>
          <a:endParaRPr lang="en-US"/>
        </a:p>
      </dgm:t>
    </dgm:pt>
    <dgm:pt modelId="{00F73388-E541-4D5E-937E-A95E0373D60C}" type="sibTrans" cxnId="{8F1F7F67-62B1-4EB2-8231-62ABF190344B}">
      <dgm:prSet/>
      <dgm:spPr/>
      <dgm:t>
        <a:bodyPr/>
        <a:lstStyle/>
        <a:p>
          <a:endParaRPr lang="en-US"/>
        </a:p>
      </dgm:t>
    </dgm:pt>
    <dgm:pt modelId="{A72CA676-0CC4-4D6F-98EC-39BD3D204094}">
      <dgm:prSet phldrT="[Text]" custT="1"/>
      <dgm:spPr/>
      <dgm:t>
        <a:bodyPr/>
        <a:lstStyle/>
        <a:p>
          <a:r>
            <a:rPr lang="en-US" sz="1200" dirty="0" smtClean="0"/>
            <a:t>industrial transition</a:t>
          </a:r>
          <a:endParaRPr lang="en-US" sz="1200" dirty="0"/>
        </a:p>
      </dgm:t>
    </dgm:pt>
    <dgm:pt modelId="{FBB1D825-3F20-419A-ABCB-DDE1C92F3927}" type="parTrans" cxnId="{832DAC69-8ED5-4815-9E4B-7FC204FB4E35}">
      <dgm:prSet/>
      <dgm:spPr/>
      <dgm:t>
        <a:bodyPr/>
        <a:lstStyle/>
        <a:p>
          <a:endParaRPr lang="en-US"/>
        </a:p>
      </dgm:t>
    </dgm:pt>
    <dgm:pt modelId="{BF60C0F6-17F0-4613-9CE5-6ACFBB00D334}" type="sibTrans" cxnId="{832DAC69-8ED5-4815-9E4B-7FC204FB4E35}">
      <dgm:prSet/>
      <dgm:spPr/>
      <dgm:t>
        <a:bodyPr/>
        <a:lstStyle/>
        <a:p>
          <a:endParaRPr lang="en-US"/>
        </a:p>
      </dgm:t>
    </dgm:pt>
    <dgm:pt modelId="{4ACED638-DD7C-4F9C-841C-23EFDB4EFF33}">
      <dgm:prSet phldrT="[Text]" custT="1"/>
      <dgm:spPr/>
      <dgm:t>
        <a:bodyPr/>
        <a:lstStyle/>
        <a:p>
          <a:r>
            <a:rPr lang="en-US" sz="1200" dirty="0" smtClean="0"/>
            <a:t>affordable energy access</a:t>
          </a:r>
          <a:endParaRPr lang="en-US" sz="1200" dirty="0"/>
        </a:p>
      </dgm:t>
    </dgm:pt>
    <dgm:pt modelId="{C61293DE-F20D-4DB5-8F6E-7D5C4C0B64BC}" type="parTrans" cxnId="{04A929C8-D297-48C9-9BB9-AC3494B5F243}">
      <dgm:prSet/>
      <dgm:spPr/>
      <dgm:t>
        <a:bodyPr/>
        <a:lstStyle/>
        <a:p>
          <a:endParaRPr lang="en-US"/>
        </a:p>
      </dgm:t>
    </dgm:pt>
    <dgm:pt modelId="{F5776C9C-9A05-4E22-816F-CA270A736D8C}" type="sibTrans" cxnId="{04A929C8-D297-48C9-9BB9-AC3494B5F243}">
      <dgm:prSet/>
      <dgm:spPr/>
      <dgm:t>
        <a:bodyPr/>
        <a:lstStyle/>
        <a:p>
          <a:endParaRPr lang="en-US"/>
        </a:p>
      </dgm:t>
    </dgm:pt>
    <dgm:pt modelId="{41AA416F-35B1-45E9-8D05-B99EB9C4CCEF}">
      <dgm:prSet phldrT="[Text]" custT="1"/>
      <dgm:spPr/>
      <dgm:t>
        <a:bodyPr/>
        <a:lstStyle/>
        <a:p>
          <a:r>
            <a:rPr lang="en-US" sz="1200" dirty="0" smtClean="0"/>
            <a:t>safety and (cyber)security</a:t>
          </a:r>
          <a:endParaRPr lang="en-US" sz="1200" dirty="0"/>
        </a:p>
      </dgm:t>
    </dgm:pt>
    <dgm:pt modelId="{0D8FF13A-8E75-461F-B07C-9B6D9E9F5F48}" type="parTrans" cxnId="{8103430C-AFD8-4360-A2EF-00996CF53C94}">
      <dgm:prSet/>
      <dgm:spPr/>
      <dgm:t>
        <a:bodyPr/>
        <a:lstStyle/>
        <a:p>
          <a:endParaRPr lang="en-US"/>
        </a:p>
      </dgm:t>
    </dgm:pt>
    <dgm:pt modelId="{FCB83CFC-CA6B-45E3-8BEB-4A6E3D6D259F}" type="sibTrans" cxnId="{8103430C-AFD8-4360-A2EF-00996CF53C94}">
      <dgm:prSet/>
      <dgm:spPr/>
      <dgm:t>
        <a:bodyPr/>
        <a:lstStyle/>
        <a:p>
          <a:endParaRPr lang="en-US"/>
        </a:p>
      </dgm:t>
    </dgm:pt>
    <dgm:pt modelId="{115124BD-AB59-4B95-8176-0E6CF15B4791}">
      <dgm:prSet phldrT="[Text]" custT="1"/>
      <dgm:spPr/>
      <dgm:t>
        <a:bodyPr/>
        <a:lstStyle/>
        <a:p>
          <a:r>
            <a:rPr lang="en-US" sz="1200" dirty="0" smtClean="0"/>
            <a:t>energy security</a:t>
          </a:r>
          <a:endParaRPr lang="en-US" sz="1200" dirty="0"/>
        </a:p>
      </dgm:t>
    </dgm:pt>
    <dgm:pt modelId="{0C789D8E-122A-4BCB-BC0B-AD1974B04382}" type="parTrans" cxnId="{8898084B-CE3C-436B-97B7-D46819AD0D40}">
      <dgm:prSet/>
      <dgm:spPr/>
      <dgm:t>
        <a:bodyPr/>
        <a:lstStyle/>
        <a:p>
          <a:endParaRPr lang="en-US"/>
        </a:p>
      </dgm:t>
    </dgm:pt>
    <dgm:pt modelId="{A5C601C5-5058-4E51-B543-CD9F1D7284B2}" type="sibTrans" cxnId="{8898084B-CE3C-436B-97B7-D46819AD0D40}">
      <dgm:prSet/>
      <dgm:spPr/>
      <dgm:t>
        <a:bodyPr/>
        <a:lstStyle/>
        <a:p>
          <a:endParaRPr lang="en-US"/>
        </a:p>
      </dgm:t>
    </dgm:pt>
    <dgm:pt modelId="{89E4F1CE-0A4A-4479-BA07-5A78CBE2C6EE}">
      <dgm:prSet phldrT="[Text]" custT="1"/>
      <dgm:spPr/>
      <dgm:t>
        <a:bodyPr/>
        <a:lstStyle/>
        <a:p>
          <a:r>
            <a:rPr lang="en-US" sz="1200" dirty="0" smtClean="0"/>
            <a:t>food security</a:t>
          </a:r>
          <a:endParaRPr lang="en-US" sz="1200" dirty="0"/>
        </a:p>
      </dgm:t>
    </dgm:pt>
    <dgm:pt modelId="{A3D746E0-2F2B-4D0A-88B8-E9A420ED9775}" type="parTrans" cxnId="{2E7FF578-537F-4670-9140-335E5598933C}">
      <dgm:prSet/>
      <dgm:spPr/>
      <dgm:t>
        <a:bodyPr/>
        <a:lstStyle/>
        <a:p>
          <a:endParaRPr lang="en-US"/>
        </a:p>
      </dgm:t>
    </dgm:pt>
    <dgm:pt modelId="{CCDDFA58-190D-441A-85F0-C63750155C29}" type="sibTrans" cxnId="{2E7FF578-537F-4670-9140-335E5598933C}">
      <dgm:prSet/>
      <dgm:spPr/>
      <dgm:t>
        <a:bodyPr/>
        <a:lstStyle/>
        <a:p>
          <a:endParaRPr lang="en-US"/>
        </a:p>
      </dgm:t>
    </dgm:pt>
    <dgm:pt modelId="{E606C484-D354-4691-8181-7CEC3FBA4DC5}">
      <dgm:prSet phldrT="[Text]" custT="1"/>
      <dgm:spPr/>
      <dgm:t>
        <a:bodyPr/>
        <a:lstStyle/>
        <a:p>
          <a:r>
            <a:rPr lang="en-US" sz="1200" dirty="0" smtClean="0"/>
            <a:t>responsible material sourcing</a:t>
          </a:r>
          <a:endParaRPr lang="en-US" sz="1200" dirty="0"/>
        </a:p>
      </dgm:t>
    </dgm:pt>
    <dgm:pt modelId="{11062845-0B5B-464A-8B3A-91C4519A8258}" type="parTrans" cxnId="{E26C22D2-1562-4A94-B6BC-7F3A1F5B9347}">
      <dgm:prSet/>
      <dgm:spPr/>
      <dgm:t>
        <a:bodyPr/>
        <a:lstStyle/>
        <a:p>
          <a:endParaRPr lang="en-US"/>
        </a:p>
      </dgm:t>
    </dgm:pt>
    <dgm:pt modelId="{2BB3D5DA-D44C-4BFE-B4A4-60934D0B9134}" type="sibTrans" cxnId="{E26C22D2-1562-4A94-B6BC-7F3A1F5B9347}">
      <dgm:prSet/>
      <dgm:spPr/>
      <dgm:t>
        <a:bodyPr/>
        <a:lstStyle/>
        <a:p>
          <a:endParaRPr lang="en-US"/>
        </a:p>
      </dgm:t>
    </dgm:pt>
    <dgm:pt modelId="{17876366-856B-4ADD-AF5D-3519670FD307}">
      <dgm:prSet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Economic</a:t>
          </a:r>
          <a:endParaRPr lang="en-US" sz="2000" b="1" dirty="0">
            <a:solidFill>
              <a:srgbClr val="FF0000"/>
            </a:solidFill>
          </a:endParaRPr>
        </a:p>
      </dgm:t>
    </dgm:pt>
    <dgm:pt modelId="{1894C745-F311-47A1-8DF2-01E191A7D152}" type="sibTrans" cxnId="{8AAE6B1F-D9C7-43B8-89C5-527D9F91BF78}">
      <dgm:prSet/>
      <dgm:spPr/>
      <dgm:t>
        <a:bodyPr/>
        <a:lstStyle/>
        <a:p>
          <a:endParaRPr lang="en-US"/>
        </a:p>
      </dgm:t>
    </dgm:pt>
    <dgm:pt modelId="{12FA92B8-CF49-42FF-B777-1AED64295321}" type="parTrans" cxnId="{8AAE6B1F-D9C7-43B8-89C5-527D9F91BF78}">
      <dgm:prSet/>
      <dgm:spPr/>
      <dgm:t>
        <a:bodyPr/>
        <a:lstStyle/>
        <a:p>
          <a:endParaRPr lang="en-US"/>
        </a:p>
      </dgm:t>
    </dgm:pt>
    <dgm:pt modelId="{545B9FA4-5E92-41CF-A9F9-3B9208E02911}">
      <dgm:prSet phldrT="[Text]" custT="1"/>
      <dgm:spPr/>
      <dgm:t>
        <a:bodyPr/>
        <a:lstStyle/>
        <a:p>
          <a:r>
            <a:rPr lang="en-US" sz="1200" dirty="0" smtClean="0"/>
            <a:t>land use</a:t>
          </a:r>
          <a:endParaRPr lang="en-US" sz="1200" dirty="0"/>
        </a:p>
      </dgm:t>
    </dgm:pt>
    <dgm:pt modelId="{D4497638-AE41-44F7-8BF2-A1C95FAF0801}" type="parTrans" cxnId="{1543EDB9-085A-4C5E-A70B-188776631E3A}">
      <dgm:prSet/>
      <dgm:spPr/>
      <dgm:t>
        <a:bodyPr/>
        <a:lstStyle/>
        <a:p>
          <a:endParaRPr lang="en-US"/>
        </a:p>
      </dgm:t>
    </dgm:pt>
    <dgm:pt modelId="{0D5BE869-7D22-4B01-924C-6B6624B8B7CE}" type="sibTrans" cxnId="{1543EDB9-085A-4C5E-A70B-188776631E3A}">
      <dgm:prSet/>
      <dgm:spPr/>
      <dgm:t>
        <a:bodyPr/>
        <a:lstStyle/>
        <a:p>
          <a:endParaRPr lang="en-US"/>
        </a:p>
      </dgm:t>
    </dgm:pt>
    <dgm:pt modelId="{EF90FE12-B5B8-4CBC-8519-31C21D5CBCF3}">
      <dgm:prSet phldrT="[Text]" custT="1"/>
      <dgm:spPr/>
      <dgm:t>
        <a:bodyPr/>
        <a:lstStyle/>
        <a:p>
          <a:r>
            <a:rPr lang="en-GB" sz="1200" i="0" dirty="0" smtClean="0"/>
            <a:t>critical raw materials,</a:t>
          </a:r>
          <a:endParaRPr lang="en-US" sz="1200" i="0" dirty="0"/>
        </a:p>
      </dgm:t>
    </dgm:pt>
    <dgm:pt modelId="{FD28CC75-52EA-4465-9CB0-F65DA419353D}" type="parTrans" cxnId="{BE76D955-9F91-474D-8113-9A05052DB219}">
      <dgm:prSet/>
      <dgm:spPr/>
      <dgm:t>
        <a:bodyPr/>
        <a:lstStyle/>
        <a:p>
          <a:endParaRPr lang="en-US"/>
        </a:p>
      </dgm:t>
    </dgm:pt>
    <dgm:pt modelId="{9419803B-7F67-4555-BA0A-A8BBED32470F}" type="sibTrans" cxnId="{BE76D955-9F91-474D-8113-9A05052DB219}">
      <dgm:prSet/>
      <dgm:spPr/>
      <dgm:t>
        <a:bodyPr/>
        <a:lstStyle/>
        <a:p>
          <a:endParaRPr lang="en-US"/>
        </a:p>
      </dgm:t>
    </dgm:pt>
    <dgm:pt modelId="{EB212C30-1D97-4DCC-BF6F-6BB2147833B1}">
      <dgm:prSet phldrT="[Text]" custT="1"/>
      <dgm:spPr/>
      <dgm:t>
        <a:bodyPr/>
        <a:lstStyle/>
        <a:p>
          <a:r>
            <a:rPr lang="en-GB" sz="1200" i="0" dirty="0" smtClean="0"/>
            <a:t>resource efficiency and recycling,</a:t>
          </a:r>
          <a:endParaRPr lang="en-US" sz="1200" i="0" dirty="0"/>
        </a:p>
      </dgm:t>
    </dgm:pt>
    <dgm:pt modelId="{C5999858-C7D4-4280-9731-66488AD885D2}" type="parTrans" cxnId="{7F68D58F-1A37-47E3-9422-1C7D552D66BA}">
      <dgm:prSet/>
      <dgm:spPr/>
      <dgm:t>
        <a:bodyPr/>
        <a:lstStyle/>
        <a:p>
          <a:endParaRPr lang="en-US"/>
        </a:p>
      </dgm:t>
    </dgm:pt>
    <dgm:pt modelId="{9ED5DA72-54D9-4ECE-88D4-539D10629AFD}" type="sibTrans" cxnId="{7F68D58F-1A37-47E3-9422-1C7D552D66BA}">
      <dgm:prSet/>
      <dgm:spPr/>
      <dgm:t>
        <a:bodyPr/>
        <a:lstStyle/>
        <a:p>
          <a:endParaRPr lang="en-US"/>
        </a:p>
      </dgm:t>
    </dgm:pt>
    <dgm:pt modelId="{FD123F44-4128-4995-BCD9-79BFB422F293}">
      <dgm:prSet phldrT="[Text]" custT="1"/>
      <dgm:spPr/>
      <dgm:t>
        <a:bodyPr/>
        <a:lstStyle/>
        <a:p>
          <a:r>
            <a:rPr lang="en-GB" sz="1200" i="0" dirty="0" smtClean="0"/>
            <a:t>industry viability and expansion potential</a:t>
          </a:r>
          <a:endParaRPr lang="en-US" sz="1200" i="0" dirty="0"/>
        </a:p>
      </dgm:t>
    </dgm:pt>
    <dgm:pt modelId="{BE0A8C1F-82AF-45F6-BD69-65B5C8EED867}" type="parTrans" cxnId="{B29F7C9C-3F29-42DE-96D0-22167AF5A143}">
      <dgm:prSet/>
      <dgm:spPr/>
      <dgm:t>
        <a:bodyPr/>
        <a:lstStyle/>
        <a:p>
          <a:endParaRPr lang="en-US"/>
        </a:p>
      </dgm:t>
    </dgm:pt>
    <dgm:pt modelId="{AC79ADA1-2FC2-4986-8154-793B442DC3C5}" type="sibTrans" cxnId="{B29F7C9C-3F29-42DE-96D0-22167AF5A143}">
      <dgm:prSet/>
      <dgm:spPr/>
      <dgm:t>
        <a:bodyPr/>
        <a:lstStyle/>
        <a:p>
          <a:endParaRPr lang="en-US"/>
        </a:p>
      </dgm:t>
    </dgm:pt>
    <dgm:pt modelId="{F0472005-660F-4D18-BCAE-365873BAA1CF}">
      <dgm:prSet phldrT="[Text]" custT="1"/>
      <dgm:spPr/>
      <dgm:t>
        <a:bodyPr/>
        <a:lstStyle/>
        <a:p>
          <a:r>
            <a:rPr lang="en-GB" sz="1200" i="0" dirty="0" smtClean="0"/>
            <a:t>trade impacts</a:t>
          </a:r>
          <a:endParaRPr lang="en-US" sz="1200" i="0" dirty="0"/>
        </a:p>
      </dgm:t>
    </dgm:pt>
    <dgm:pt modelId="{3AB37E1A-3A78-4FC8-84AB-9BBC9035A755}" type="parTrans" cxnId="{DB26016E-A889-482C-B491-650466EFC802}">
      <dgm:prSet/>
      <dgm:spPr/>
      <dgm:t>
        <a:bodyPr/>
        <a:lstStyle/>
        <a:p>
          <a:endParaRPr lang="en-US"/>
        </a:p>
      </dgm:t>
    </dgm:pt>
    <dgm:pt modelId="{4BCB6DC8-5414-4A1D-99AE-C9E892FC1B6B}" type="sibTrans" cxnId="{DB26016E-A889-482C-B491-650466EFC802}">
      <dgm:prSet/>
      <dgm:spPr/>
      <dgm:t>
        <a:bodyPr/>
        <a:lstStyle/>
        <a:p>
          <a:endParaRPr lang="en-US"/>
        </a:p>
      </dgm:t>
    </dgm:pt>
    <dgm:pt modelId="{16FB3E08-5127-43E2-AC50-710D8511D19A}">
      <dgm:prSet phldrT="[Text]" custT="1"/>
      <dgm:spPr/>
      <dgm:t>
        <a:bodyPr/>
        <a:lstStyle/>
        <a:p>
          <a:r>
            <a:rPr lang="en-GB" sz="1200" i="0" dirty="0" smtClean="0"/>
            <a:t>technology lock‐in/innovation lock-out</a:t>
          </a:r>
          <a:endParaRPr lang="en-US" sz="1200" i="0" dirty="0"/>
        </a:p>
      </dgm:t>
    </dgm:pt>
    <dgm:pt modelId="{67011E8C-F8C0-4FB3-BBAF-10E63E3E33C2}" type="parTrans" cxnId="{1B47F602-74CE-463C-934D-9020195B6DFC}">
      <dgm:prSet/>
      <dgm:spPr/>
      <dgm:t>
        <a:bodyPr/>
        <a:lstStyle/>
        <a:p>
          <a:endParaRPr lang="en-US"/>
        </a:p>
      </dgm:t>
    </dgm:pt>
    <dgm:pt modelId="{95B66D65-6F31-4BCC-8893-167B3A2F47CF}" type="sibTrans" cxnId="{1B47F602-74CE-463C-934D-9020195B6DFC}">
      <dgm:prSet/>
      <dgm:spPr/>
      <dgm:t>
        <a:bodyPr/>
        <a:lstStyle/>
        <a:p>
          <a:endParaRPr lang="en-US"/>
        </a:p>
      </dgm:t>
    </dgm:pt>
    <dgm:pt modelId="{0D1E3B7C-0F48-48B0-A782-2837579ABDD4}">
      <dgm:prSet phldrT="[Text]" custT="1"/>
      <dgm:spPr/>
      <dgm:t>
        <a:bodyPr/>
        <a:lstStyle/>
        <a:p>
          <a:r>
            <a:rPr lang="en-GB" sz="1200" i="0" dirty="0" smtClean="0"/>
            <a:t>technology-specific permitting requirements</a:t>
          </a:r>
          <a:endParaRPr lang="en-US" sz="1200" i="0" dirty="0"/>
        </a:p>
      </dgm:t>
    </dgm:pt>
    <dgm:pt modelId="{8B70C2B9-F7F5-46CF-8378-F60701AA5037}" type="parTrans" cxnId="{AF4C9BD1-4D8C-4CAE-8ED4-2FE11BEE1F59}">
      <dgm:prSet/>
      <dgm:spPr/>
      <dgm:t>
        <a:bodyPr/>
        <a:lstStyle/>
        <a:p>
          <a:endParaRPr lang="en-US"/>
        </a:p>
      </dgm:t>
    </dgm:pt>
    <dgm:pt modelId="{8DE38B65-1314-436A-BD46-2512964D1C34}" type="sibTrans" cxnId="{AF4C9BD1-4D8C-4CAE-8ED4-2FE11BEE1F59}">
      <dgm:prSet/>
      <dgm:spPr/>
      <dgm:t>
        <a:bodyPr/>
        <a:lstStyle/>
        <a:p>
          <a:endParaRPr lang="en-US"/>
        </a:p>
      </dgm:t>
    </dgm:pt>
    <dgm:pt modelId="{C332CA94-7D23-405A-AA09-0D43AE42A205}">
      <dgm:prSet phldrT="[Text]" custT="1"/>
      <dgm:spPr/>
      <dgm:t>
        <a:bodyPr/>
        <a:lstStyle/>
        <a:p>
          <a:r>
            <a:rPr lang="en-GB" sz="1200" i="0" dirty="0" smtClean="0"/>
            <a:t>sustainability certification schemes</a:t>
          </a:r>
          <a:endParaRPr lang="en-US" sz="1200" i="0" dirty="0"/>
        </a:p>
      </dgm:t>
    </dgm:pt>
    <dgm:pt modelId="{EDD5244A-97AA-4A4A-9657-1A5E4C43AA5A}" type="parTrans" cxnId="{18163C58-A347-4C70-B6C7-41D31EF4ED56}">
      <dgm:prSet/>
      <dgm:spPr/>
      <dgm:t>
        <a:bodyPr/>
        <a:lstStyle/>
        <a:p>
          <a:endParaRPr lang="en-US"/>
        </a:p>
      </dgm:t>
    </dgm:pt>
    <dgm:pt modelId="{9A51E4D5-EADC-4C3B-9885-553582B76F95}" type="sibTrans" cxnId="{18163C58-A347-4C70-B6C7-41D31EF4ED56}">
      <dgm:prSet/>
      <dgm:spPr/>
      <dgm:t>
        <a:bodyPr/>
        <a:lstStyle/>
        <a:p>
          <a:endParaRPr lang="en-US"/>
        </a:p>
      </dgm:t>
    </dgm:pt>
    <dgm:pt modelId="{1CC2CC68-2DC9-461E-B2C0-E5283DAB2AB0}">
      <dgm:prSet phldrT="[Text]" custT="1"/>
      <dgm:spPr/>
      <dgm:t>
        <a:bodyPr/>
        <a:lstStyle/>
        <a:p>
          <a:r>
            <a:rPr lang="en-GB" sz="1200" i="0" dirty="0" smtClean="0"/>
            <a:t>market demand</a:t>
          </a:r>
          <a:endParaRPr lang="en-US" sz="1200" i="0" dirty="0"/>
        </a:p>
      </dgm:t>
    </dgm:pt>
    <dgm:pt modelId="{FBA274C1-EFE0-4E86-98E8-9B08C3304318}" type="parTrans" cxnId="{F69D5E7A-7EE7-4C1D-BA69-BDCEC7FE749D}">
      <dgm:prSet/>
      <dgm:spPr/>
      <dgm:t>
        <a:bodyPr/>
        <a:lstStyle/>
        <a:p>
          <a:endParaRPr lang="en-US"/>
        </a:p>
      </dgm:t>
    </dgm:pt>
    <dgm:pt modelId="{308E6C69-E2DA-4427-B4C5-3CB1B5F02E09}" type="sibTrans" cxnId="{F69D5E7A-7EE7-4C1D-BA69-BDCEC7FE749D}">
      <dgm:prSet/>
      <dgm:spPr/>
      <dgm:t>
        <a:bodyPr/>
        <a:lstStyle/>
        <a:p>
          <a:endParaRPr lang="en-US"/>
        </a:p>
      </dgm:t>
    </dgm:pt>
    <dgm:pt modelId="{55A94CEA-8B78-4816-BE7D-F6360D70A1E0}" type="pres">
      <dgm:prSet presAssocID="{263D84B9-47DE-4EF8-9D6A-C47099E1AA4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88EF46-6EB1-4726-A06D-E4FFF7951442}" type="pres">
      <dgm:prSet presAssocID="{DDC6D92A-30F3-43DB-A44E-700CBA8D54A1}" presName="compositeNode" presStyleCnt="0">
        <dgm:presLayoutVars>
          <dgm:bulletEnabled val="1"/>
        </dgm:presLayoutVars>
      </dgm:prSet>
      <dgm:spPr/>
    </dgm:pt>
    <dgm:pt modelId="{5603F4D5-5BDB-4761-B100-48068530C92D}" type="pres">
      <dgm:prSet presAssocID="{DDC6D92A-30F3-43DB-A44E-700CBA8D54A1}" presName="image" presStyleLbl="fgImgPlace1" presStyleIdx="0" presStyleCnt="3" custLinFactNeighborX="-11964" custLinFactNeighborY="36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89F11BA4-5E0F-444B-80D1-DA5CF7A13FCA}" type="pres">
      <dgm:prSet presAssocID="{DDC6D92A-30F3-43DB-A44E-700CBA8D54A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D3878-4816-4B4E-9DF7-3B9C1DEEF020}" type="pres">
      <dgm:prSet presAssocID="{DDC6D92A-30F3-43DB-A44E-700CBA8D54A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C3FBC-3A20-41D3-9478-A347A7A56251}" type="pres">
      <dgm:prSet presAssocID="{A2FB25B3-4FBE-4267-9E6D-B85D41561744}" presName="sibTrans" presStyleCnt="0"/>
      <dgm:spPr/>
    </dgm:pt>
    <dgm:pt modelId="{1FCEB463-F485-4B86-8777-8446CE5F96E0}" type="pres">
      <dgm:prSet presAssocID="{938CF813-BFA8-4070-84AF-6E47DA96DD4A}" presName="compositeNode" presStyleCnt="0">
        <dgm:presLayoutVars>
          <dgm:bulletEnabled val="1"/>
        </dgm:presLayoutVars>
      </dgm:prSet>
      <dgm:spPr/>
    </dgm:pt>
    <dgm:pt modelId="{0162B13D-4AF7-4E30-A3CB-14908AB5ED76}" type="pres">
      <dgm:prSet presAssocID="{938CF813-BFA8-4070-84AF-6E47DA96DD4A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D1A9E25B-7419-4C71-8362-ACF22038E522}" type="pres">
      <dgm:prSet presAssocID="{938CF813-BFA8-4070-84AF-6E47DA96DD4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773B9-41FF-427A-8C7B-9CD217F59F24}" type="pres">
      <dgm:prSet presAssocID="{938CF813-BFA8-4070-84AF-6E47DA96DD4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B6C0E-6E44-4271-9484-C1DBE565425A}" type="pres">
      <dgm:prSet presAssocID="{C6A2ACB6-4A87-49BE-9498-1AC590149AF4}" presName="sibTrans" presStyleCnt="0"/>
      <dgm:spPr/>
    </dgm:pt>
    <dgm:pt modelId="{BEDDD24B-331B-4CA8-85F5-5BDA07F5D6E7}" type="pres">
      <dgm:prSet presAssocID="{17876366-856B-4ADD-AF5D-3519670FD307}" presName="compositeNode" presStyleCnt="0">
        <dgm:presLayoutVars>
          <dgm:bulletEnabled val="1"/>
        </dgm:presLayoutVars>
      </dgm:prSet>
      <dgm:spPr/>
    </dgm:pt>
    <dgm:pt modelId="{EB169847-4401-4DB9-A820-FD4BF881A694}" type="pres">
      <dgm:prSet presAssocID="{17876366-856B-4ADD-AF5D-3519670FD307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90E91037-8D05-45BD-94C0-E4A40334FD5E}" type="pres">
      <dgm:prSet presAssocID="{17876366-856B-4ADD-AF5D-3519670FD30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919E6-D6C1-43EA-AB9C-19796E96D750}" type="pres">
      <dgm:prSet presAssocID="{17876366-856B-4ADD-AF5D-3519670FD30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9AFCF-414B-48A2-B766-34DDC0E9F0E7}" type="presOf" srcId="{115124BD-AB59-4B95-8176-0E6CF15B4791}" destId="{D1A9E25B-7419-4C71-8362-ACF22038E522}" srcOrd="0" destOrd="8" presId="urn:microsoft.com/office/officeart/2005/8/layout/hList2"/>
    <dgm:cxn modelId="{41932EC3-7927-4BD1-BE19-D836F73AB851}" srcId="{17876366-856B-4ADD-AF5D-3519670FD307}" destId="{F4D1CAB9-FBB9-460E-9E3C-1890DE41CE32}" srcOrd="0" destOrd="0" parTransId="{262D8B2A-4BBD-4907-AE14-ADB1D026F301}" sibTransId="{6457A2AD-B9CE-42B7-AF52-2F08A33A9AB7}"/>
    <dgm:cxn modelId="{EB5B2EE5-8A65-45A3-8041-849283B26D2A}" srcId="{938CF813-BFA8-4070-84AF-6E47DA96DD4A}" destId="{F5B53E5F-497C-4644-B3FD-92F2574AE939}" srcOrd="2" destOrd="0" parTransId="{7BD320AA-B10A-4173-B74A-856B8BAF7D99}" sibTransId="{10F50B3A-35F2-4C19-B1F5-358199A226AC}"/>
    <dgm:cxn modelId="{38030BF1-D6F6-4EC3-866A-5AC2A8B6B0BE}" type="presOf" srcId="{0AC098AB-CD40-465D-963F-6C57A75D7AE2}" destId="{89F11BA4-5E0F-444B-80D1-DA5CF7A13FCA}" srcOrd="0" destOrd="4" presId="urn:microsoft.com/office/officeart/2005/8/layout/hList2"/>
    <dgm:cxn modelId="{F28E2281-3C1D-4E87-A21F-918BDFA71E4D}" type="presOf" srcId="{A72CA676-0CC4-4D6F-98EC-39BD3D204094}" destId="{D1A9E25B-7419-4C71-8362-ACF22038E522}" srcOrd="0" destOrd="5" presId="urn:microsoft.com/office/officeart/2005/8/layout/hList2"/>
    <dgm:cxn modelId="{CDDA1252-4EA0-4205-834D-73783BE0C2F2}" type="presOf" srcId="{D847C863-77DE-46F9-BF4E-FC6ECAB4E84E}" destId="{D1A9E25B-7419-4C71-8362-ACF22038E522}" srcOrd="0" destOrd="1" presId="urn:microsoft.com/office/officeart/2005/8/layout/hList2"/>
    <dgm:cxn modelId="{8DD1F7AB-4A9C-4FB5-B5C9-2A6549BF5DAF}" type="presOf" srcId="{F5B53E5F-497C-4644-B3FD-92F2574AE939}" destId="{D1A9E25B-7419-4C71-8362-ACF22038E522}" srcOrd="0" destOrd="2" presId="urn:microsoft.com/office/officeart/2005/8/layout/hList2"/>
    <dgm:cxn modelId="{B82C2E05-FD28-4385-85C7-2A6FEC559775}" type="presOf" srcId="{17876366-856B-4ADD-AF5D-3519670FD307}" destId="{536919E6-D6C1-43EA-AB9C-19796E96D750}" srcOrd="0" destOrd="0" presId="urn:microsoft.com/office/officeart/2005/8/layout/hList2"/>
    <dgm:cxn modelId="{006C6358-08A3-4DBF-AC3C-2AFC9C0572D1}" type="presOf" srcId="{167E61EF-9C94-4AB8-87E5-1CC87610319B}" destId="{89F11BA4-5E0F-444B-80D1-DA5CF7A13FCA}" srcOrd="0" destOrd="2" presId="urn:microsoft.com/office/officeart/2005/8/layout/hList2"/>
    <dgm:cxn modelId="{1B47F602-74CE-463C-934D-9020195B6DFC}" srcId="{17876366-856B-4ADD-AF5D-3519670FD307}" destId="{16FB3E08-5127-43E2-AC50-710D8511D19A}" srcOrd="6" destOrd="0" parTransId="{67011E8C-F8C0-4FB3-BBAF-10E63E3E33C2}" sibTransId="{95B66D65-6F31-4BCC-8893-167B3A2F47CF}"/>
    <dgm:cxn modelId="{4D05FC17-15FA-4007-B3EE-272700747772}" srcId="{DDC6D92A-30F3-43DB-A44E-700CBA8D54A1}" destId="{0AC098AB-CD40-465D-963F-6C57A75D7AE2}" srcOrd="4" destOrd="0" parTransId="{3D006992-8571-44EE-8C1D-E476F12C24EA}" sibTransId="{E2B582D2-8A99-4C47-88F5-E685D179A581}"/>
    <dgm:cxn modelId="{832DAC69-8ED5-4815-9E4B-7FC204FB4E35}" srcId="{938CF813-BFA8-4070-84AF-6E47DA96DD4A}" destId="{A72CA676-0CC4-4D6F-98EC-39BD3D204094}" srcOrd="5" destOrd="0" parTransId="{FBB1D825-3F20-419A-ABCB-DDE1C92F3927}" sibTransId="{BF60C0F6-17F0-4613-9CE5-6ACFBB00D334}"/>
    <dgm:cxn modelId="{B4656963-EB6C-4A70-9EA5-FB9AC57329BE}" type="presOf" srcId="{4A3CC553-3D88-49E2-BB80-F5AB740106C0}" destId="{D1A9E25B-7419-4C71-8362-ACF22038E522}" srcOrd="0" destOrd="4" presId="urn:microsoft.com/office/officeart/2005/8/layout/hList2"/>
    <dgm:cxn modelId="{93C53BD4-A5E9-4F02-B763-19045F3EA28E}" type="presOf" srcId="{0D1E3B7C-0F48-48B0-A782-2837579ABDD4}" destId="{90E91037-8D05-45BD-94C0-E4A40334FD5E}" srcOrd="0" destOrd="7" presId="urn:microsoft.com/office/officeart/2005/8/layout/hList2"/>
    <dgm:cxn modelId="{B903EDC0-ABDC-4328-951F-BFFBD1678173}" type="presOf" srcId="{1CC2CC68-2DC9-461E-B2C0-E5283DAB2AB0}" destId="{90E91037-8D05-45BD-94C0-E4A40334FD5E}" srcOrd="0" destOrd="5" presId="urn:microsoft.com/office/officeart/2005/8/layout/hList2"/>
    <dgm:cxn modelId="{194196B0-1E94-4434-807C-48A64500FBEF}" srcId="{938CF813-BFA8-4070-84AF-6E47DA96DD4A}" destId="{D76BAB17-D86E-41FA-898A-D5EEC4C06355}" srcOrd="0" destOrd="0" parTransId="{F178362E-920C-4984-99E2-950B7FE1CAAD}" sibTransId="{55BA0286-6D3B-4316-AD1B-4586186493D2}"/>
    <dgm:cxn modelId="{CD1671DC-6FF0-48C4-9273-A78D848CCAB3}" type="presOf" srcId="{DD87790F-69A2-46D2-8938-D8A27345A318}" destId="{89F11BA4-5E0F-444B-80D1-DA5CF7A13FCA}" srcOrd="0" destOrd="7" presId="urn:microsoft.com/office/officeart/2005/8/layout/hList2"/>
    <dgm:cxn modelId="{9DDA26D5-7653-434E-96FC-4E51F815175B}" srcId="{DDC6D92A-30F3-43DB-A44E-700CBA8D54A1}" destId="{317B90E6-4E82-49FA-ACD4-E28E035D4796}" srcOrd="1" destOrd="0" parTransId="{933480B5-0E70-4717-96F6-4B89008CB618}" sibTransId="{D49589D3-0992-474D-AF72-F362C45BF1E3}"/>
    <dgm:cxn modelId="{EDF81F88-237C-42C9-A6A9-142C6BE4BAF6}" srcId="{263D84B9-47DE-4EF8-9D6A-C47099E1AA4D}" destId="{DDC6D92A-30F3-43DB-A44E-700CBA8D54A1}" srcOrd="0" destOrd="0" parTransId="{CFAA9D68-4B6E-416C-AB8C-71CD751CFA0B}" sibTransId="{A2FB25B3-4FBE-4267-9E6D-B85D41561744}"/>
    <dgm:cxn modelId="{BE76D955-9F91-474D-8113-9A05052DB219}" srcId="{17876366-856B-4ADD-AF5D-3519670FD307}" destId="{EF90FE12-B5B8-4CBC-8519-31C21D5CBCF3}" srcOrd="1" destOrd="0" parTransId="{FD28CC75-52EA-4465-9CB0-F65DA419353D}" sibTransId="{9419803B-7F67-4555-BA0A-A8BBED32470F}"/>
    <dgm:cxn modelId="{F69D5E7A-7EE7-4C1D-BA69-BDCEC7FE749D}" srcId="{17876366-856B-4ADD-AF5D-3519670FD307}" destId="{1CC2CC68-2DC9-461E-B2C0-E5283DAB2AB0}" srcOrd="5" destOrd="0" parTransId="{FBA274C1-EFE0-4E86-98E8-9B08C3304318}" sibTransId="{308E6C69-E2DA-4427-B4C5-3CB1B5F02E09}"/>
    <dgm:cxn modelId="{4B21B393-C630-4C53-947E-57102B324CA0}" type="presOf" srcId="{938CF813-BFA8-4070-84AF-6E47DA96DD4A}" destId="{640773B9-41FF-427A-8C7B-9CD217F59F24}" srcOrd="0" destOrd="0" presId="urn:microsoft.com/office/officeart/2005/8/layout/hList2"/>
    <dgm:cxn modelId="{B4372876-4549-488F-B262-2847F268F391}" srcId="{938CF813-BFA8-4070-84AF-6E47DA96DD4A}" destId="{3D109B22-C8D7-49A2-A3D0-9622FE68E47B}" srcOrd="3" destOrd="0" parTransId="{764E527C-D492-4B51-AE9E-3B44F074D927}" sibTransId="{8CC81C25-91B9-462D-AD62-170C58D05CF7}"/>
    <dgm:cxn modelId="{6D1ADD26-6BBB-403C-8C1B-375F58D32AE9}" type="presOf" srcId="{317B90E6-4E82-49FA-ACD4-E28E035D4796}" destId="{89F11BA4-5E0F-444B-80D1-DA5CF7A13FCA}" srcOrd="0" destOrd="1" presId="urn:microsoft.com/office/officeart/2005/8/layout/hList2"/>
    <dgm:cxn modelId="{7D18AEEB-7770-43BF-BFF0-7298425CF53E}" srcId="{DDC6D92A-30F3-43DB-A44E-700CBA8D54A1}" destId="{167E61EF-9C94-4AB8-87E5-1CC87610319B}" srcOrd="2" destOrd="0" parTransId="{B794B48C-0237-4952-BBC9-1422BD9AA88D}" sibTransId="{C261A699-EDF1-4D31-9B49-50D4847374ED}"/>
    <dgm:cxn modelId="{88B888C7-C576-4C8D-85B2-5309E90419A1}" type="presOf" srcId="{EF90FE12-B5B8-4CBC-8519-31C21D5CBCF3}" destId="{90E91037-8D05-45BD-94C0-E4A40334FD5E}" srcOrd="0" destOrd="1" presId="urn:microsoft.com/office/officeart/2005/8/layout/hList2"/>
    <dgm:cxn modelId="{8AAE6B1F-D9C7-43B8-89C5-527D9F91BF78}" srcId="{263D84B9-47DE-4EF8-9D6A-C47099E1AA4D}" destId="{17876366-856B-4ADD-AF5D-3519670FD307}" srcOrd="2" destOrd="0" parTransId="{12FA92B8-CF49-42FF-B777-1AED64295321}" sibTransId="{1894C745-F311-47A1-8DF2-01E191A7D152}"/>
    <dgm:cxn modelId="{B29F7C9C-3F29-42DE-96D0-22167AF5A143}" srcId="{17876366-856B-4ADD-AF5D-3519670FD307}" destId="{FD123F44-4128-4995-BCD9-79BFB422F293}" srcOrd="3" destOrd="0" parTransId="{BE0A8C1F-82AF-45F6-BD69-65B5C8EED867}" sibTransId="{AC79ADA1-2FC2-4986-8154-793B442DC3C5}"/>
    <dgm:cxn modelId="{4F12241C-8A85-48B4-B3DD-B51AB94AF823}" type="presOf" srcId="{263D84B9-47DE-4EF8-9D6A-C47099E1AA4D}" destId="{55A94CEA-8B78-4816-BE7D-F6360D70A1E0}" srcOrd="0" destOrd="0" presId="urn:microsoft.com/office/officeart/2005/8/layout/hList2"/>
    <dgm:cxn modelId="{E2C06690-AE08-422E-8596-C72D1C8244EE}" type="presOf" srcId="{F0472005-660F-4D18-BCAE-365873BAA1CF}" destId="{90E91037-8D05-45BD-94C0-E4A40334FD5E}" srcOrd="0" destOrd="4" presId="urn:microsoft.com/office/officeart/2005/8/layout/hList2"/>
    <dgm:cxn modelId="{E83649F9-A1F7-4AAA-831F-63A4954F9B9F}" type="presOf" srcId="{D76BAB17-D86E-41FA-898A-D5EEC4C06355}" destId="{D1A9E25B-7419-4C71-8362-ACF22038E522}" srcOrd="0" destOrd="0" presId="urn:microsoft.com/office/officeart/2005/8/layout/hList2"/>
    <dgm:cxn modelId="{8898084B-CE3C-436B-97B7-D46819AD0D40}" srcId="{938CF813-BFA8-4070-84AF-6E47DA96DD4A}" destId="{115124BD-AB59-4B95-8176-0E6CF15B4791}" srcOrd="8" destOrd="0" parTransId="{0C789D8E-122A-4BCB-BC0B-AD1974B04382}" sibTransId="{A5C601C5-5058-4E51-B543-CD9F1D7284B2}"/>
    <dgm:cxn modelId="{E2A88203-3730-44CD-A55A-957952DAA72A}" type="presOf" srcId="{DDC6D92A-30F3-43DB-A44E-700CBA8D54A1}" destId="{08BD3878-4816-4B4E-9DF7-3B9C1DEEF020}" srcOrd="0" destOrd="0" presId="urn:microsoft.com/office/officeart/2005/8/layout/hList2"/>
    <dgm:cxn modelId="{9CB7B1DF-3C27-4930-93D2-A6048A0ED76E}" type="presOf" srcId="{EB212C30-1D97-4DCC-BF6F-6BB2147833B1}" destId="{90E91037-8D05-45BD-94C0-E4A40334FD5E}" srcOrd="0" destOrd="2" presId="urn:microsoft.com/office/officeart/2005/8/layout/hList2"/>
    <dgm:cxn modelId="{64356724-5C4B-4027-AAD6-CBDB973B38DD}" type="presOf" srcId="{545B9FA4-5E92-41CF-A9F9-3B9208E02911}" destId="{89F11BA4-5E0F-444B-80D1-DA5CF7A13FCA}" srcOrd="0" destOrd="5" presId="urn:microsoft.com/office/officeart/2005/8/layout/hList2"/>
    <dgm:cxn modelId="{F745C442-5621-44B5-B3D7-9150F45186B4}" type="presOf" srcId="{E606C484-D354-4691-8181-7CEC3FBA4DC5}" destId="{D1A9E25B-7419-4C71-8362-ACF22038E522}" srcOrd="0" destOrd="10" presId="urn:microsoft.com/office/officeart/2005/8/layout/hList2"/>
    <dgm:cxn modelId="{8F1F7F67-62B1-4EB2-8231-62ABF190344B}" srcId="{938CF813-BFA8-4070-84AF-6E47DA96DD4A}" destId="{4A3CC553-3D88-49E2-BB80-F5AB740106C0}" srcOrd="4" destOrd="0" parTransId="{9D70DA88-BC4A-4B19-87EC-BA878E3D4449}" sibTransId="{00F73388-E541-4D5E-937E-A95E0373D60C}"/>
    <dgm:cxn modelId="{DFA4185D-18FE-4E27-AC53-50E91EE3AA5F}" type="presOf" srcId="{4ACED638-DD7C-4F9C-841C-23EFDB4EFF33}" destId="{D1A9E25B-7419-4C71-8362-ACF22038E522}" srcOrd="0" destOrd="6" presId="urn:microsoft.com/office/officeart/2005/8/layout/hList2"/>
    <dgm:cxn modelId="{AF4C9BD1-4D8C-4CAE-8ED4-2FE11BEE1F59}" srcId="{17876366-856B-4ADD-AF5D-3519670FD307}" destId="{0D1E3B7C-0F48-48B0-A782-2837579ABDD4}" srcOrd="7" destOrd="0" parTransId="{8B70C2B9-F7F5-46CF-8378-F60701AA5037}" sibTransId="{8DE38B65-1314-436A-BD46-2512964D1C34}"/>
    <dgm:cxn modelId="{54B82014-AA1F-4E1C-AB57-7B06E2BA9902}" srcId="{263D84B9-47DE-4EF8-9D6A-C47099E1AA4D}" destId="{938CF813-BFA8-4070-84AF-6E47DA96DD4A}" srcOrd="1" destOrd="0" parTransId="{45A99067-647B-4F64-BE7A-CF00D4C8C61E}" sibTransId="{C6A2ACB6-4A87-49BE-9498-1AC590149AF4}"/>
    <dgm:cxn modelId="{7F68D58F-1A37-47E3-9422-1C7D552D66BA}" srcId="{17876366-856B-4ADD-AF5D-3519670FD307}" destId="{EB212C30-1D97-4DCC-BF6F-6BB2147833B1}" srcOrd="2" destOrd="0" parTransId="{C5999858-C7D4-4280-9731-66488AD885D2}" sibTransId="{9ED5DA72-54D9-4ECE-88D4-539D10629AFD}"/>
    <dgm:cxn modelId="{E26C22D2-1562-4A94-B6BC-7F3A1F5B9347}" srcId="{938CF813-BFA8-4070-84AF-6E47DA96DD4A}" destId="{E606C484-D354-4691-8181-7CEC3FBA4DC5}" srcOrd="10" destOrd="0" parTransId="{11062845-0B5B-464A-8B3A-91C4519A8258}" sibTransId="{2BB3D5DA-D44C-4BFE-B4A4-60934D0B9134}"/>
    <dgm:cxn modelId="{04A929C8-D297-48C9-9BB9-AC3494B5F243}" srcId="{938CF813-BFA8-4070-84AF-6E47DA96DD4A}" destId="{4ACED638-DD7C-4F9C-841C-23EFDB4EFF33}" srcOrd="6" destOrd="0" parTransId="{C61293DE-F20D-4DB5-8F6E-7D5C4C0B64BC}" sibTransId="{F5776C9C-9A05-4E22-816F-CA270A736D8C}"/>
    <dgm:cxn modelId="{BBCC24A9-C789-4A0C-9947-A7A92AD4D269}" type="presOf" srcId="{BF880069-0AED-4C67-B888-2A65534FBABE}" destId="{89F11BA4-5E0F-444B-80D1-DA5CF7A13FCA}" srcOrd="0" destOrd="8" presId="urn:microsoft.com/office/officeart/2005/8/layout/hList2"/>
    <dgm:cxn modelId="{AF498007-4B5E-413E-B6D5-B39A8498A314}" type="presOf" srcId="{FD123F44-4128-4995-BCD9-79BFB422F293}" destId="{90E91037-8D05-45BD-94C0-E4A40334FD5E}" srcOrd="0" destOrd="3" presId="urn:microsoft.com/office/officeart/2005/8/layout/hList2"/>
    <dgm:cxn modelId="{7B95AD5D-4D93-445B-8025-EC306088B724}" srcId="{DDC6D92A-30F3-43DB-A44E-700CBA8D54A1}" destId="{6EA9FB91-749D-467D-928A-957013BD58A3}" srcOrd="3" destOrd="0" parTransId="{CF4F8253-853A-43DB-B573-15D57A340B70}" sibTransId="{DA9A5D50-CB68-47C0-A288-D3362E76CBBC}"/>
    <dgm:cxn modelId="{2881AFD0-334A-43C5-9B94-B217E39D20BE}" srcId="{DDC6D92A-30F3-43DB-A44E-700CBA8D54A1}" destId="{DD87790F-69A2-46D2-8938-D8A27345A318}" srcOrd="7" destOrd="0" parTransId="{F1E2872E-CC49-4850-81E5-53B4CA4C0533}" sibTransId="{BCAE08C4-BD72-4E8E-AE63-6E1DC2543EA8}"/>
    <dgm:cxn modelId="{744E7082-38BC-477A-BA4A-981F0FB6580B}" type="presOf" srcId="{89E4F1CE-0A4A-4479-BA07-5A78CBE2C6EE}" destId="{D1A9E25B-7419-4C71-8362-ACF22038E522}" srcOrd="0" destOrd="9" presId="urn:microsoft.com/office/officeart/2005/8/layout/hList2"/>
    <dgm:cxn modelId="{B5604A47-21F3-4A62-B2B4-3E639A5DA10C}" type="presOf" srcId="{41AA416F-35B1-45E9-8D05-B99EB9C4CCEF}" destId="{D1A9E25B-7419-4C71-8362-ACF22038E522}" srcOrd="0" destOrd="7" presId="urn:microsoft.com/office/officeart/2005/8/layout/hList2"/>
    <dgm:cxn modelId="{672801AF-CBBD-4435-AE16-BA323DF598F2}" type="presOf" srcId="{F4D1CAB9-FBB9-460E-9E3C-1890DE41CE32}" destId="{90E91037-8D05-45BD-94C0-E4A40334FD5E}" srcOrd="0" destOrd="0" presId="urn:microsoft.com/office/officeart/2005/8/layout/hList2"/>
    <dgm:cxn modelId="{DD12E951-13EE-4246-B39E-A46A7DA485F5}" type="presOf" srcId="{3D109B22-C8D7-49A2-A3D0-9622FE68E47B}" destId="{D1A9E25B-7419-4C71-8362-ACF22038E522}" srcOrd="0" destOrd="3" presId="urn:microsoft.com/office/officeart/2005/8/layout/hList2"/>
    <dgm:cxn modelId="{27666AAE-A795-454A-9AF4-D02F0A08D83A}" srcId="{DDC6D92A-30F3-43DB-A44E-700CBA8D54A1}" destId="{BF880069-0AED-4C67-B888-2A65534FBABE}" srcOrd="8" destOrd="0" parTransId="{BF3900B5-1308-4395-95DD-C2E9D52F2BD3}" sibTransId="{1D54A560-ED64-4D82-8744-9B5936F27F2A}"/>
    <dgm:cxn modelId="{E6617580-95FC-4F55-8A87-82405363FFFF}" srcId="{938CF813-BFA8-4070-84AF-6E47DA96DD4A}" destId="{D847C863-77DE-46F9-BF4E-FC6ECAB4E84E}" srcOrd="1" destOrd="0" parTransId="{7D9F1822-6C27-40D3-9CE1-3C7DDE519BA6}" sibTransId="{AC7073A8-D1F3-4C74-9F52-61D8FF24B4ED}"/>
    <dgm:cxn modelId="{4047511A-A24F-4ECC-BC70-B905BF929D01}" type="presOf" srcId="{5D329A2A-2CA9-4A5E-8E77-72F307C1400B}" destId="{89F11BA4-5E0F-444B-80D1-DA5CF7A13FCA}" srcOrd="0" destOrd="6" presId="urn:microsoft.com/office/officeart/2005/8/layout/hList2"/>
    <dgm:cxn modelId="{D3F87909-1E07-4969-9DC8-B4AE59031430}" type="presOf" srcId="{6EA9FB91-749D-467D-928A-957013BD58A3}" destId="{89F11BA4-5E0F-444B-80D1-DA5CF7A13FCA}" srcOrd="0" destOrd="3" presId="urn:microsoft.com/office/officeart/2005/8/layout/hList2"/>
    <dgm:cxn modelId="{8103430C-AFD8-4360-A2EF-00996CF53C94}" srcId="{938CF813-BFA8-4070-84AF-6E47DA96DD4A}" destId="{41AA416F-35B1-45E9-8D05-B99EB9C4CCEF}" srcOrd="7" destOrd="0" parTransId="{0D8FF13A-8E75-461F-B07C-9B6D9E9F5F48}" sibTransId="{FCB83CFC-CA6B-45E3-8BEB-4A6E3D6D259F}"/>
    <dgm:cxn modelId="{59FFC1AF-76D0-4FC4-ACE2-122771B9E83A}" type="presOf" srcId="{60216288-A354-4DC0-BE92-8FF7FF41B9D2}" destId="{89F11BA4-5E0F-444B-80D1-DA5CF7A13FCA}" srcOrd="0" destOrd="0" presId="urn:microsoft.com/office/officeart/2005/8/layout/hList2"/>
    <dgm:cxn modelId="{2E7FF578-537F-4670-9140-335E5598933C}" srcId="{938CF813-BFA8-4070-84AF-6E47DA96DD4A}" destId="{89E4F1CE-0A4A-4479-BA07-5A78CBE2C6EE}" srcOrd="9" destOrd="0" parTransId="{A3D746E0-2F2B-4D0A-88B8-E9A420ED9775}" sibTransId="{CCDDFA58-190D-441A-85F0-C63750155C29}"/>
    <dgm:cxn modelId="{18163C58-A347-4C70-B6C7-41D31EF4ED56}" srcId="{17876366-856B-4ADD-AF5D-3519670FD307}" destId="{C332CA94-7D23-405A-AA09-0D43AE42A205}" srcOrd="8" destOrd="0" parTransId="{EDD5244A-97AA-4A4A-9657-1A5E4C43AA5A}" sibTransId="{9A51E4D5-EADC-4C3B-9885-553582B76F95}"/>
    <dgm:cxn modelId="{DB26016E-A889-482C-B491-650466EFC802}" srcId="{17876366-856B-4ADD-AF5D-3519670FD307}" destId="{F0472005-660F-4D18-BCAE-365873BAA1CF}" srcOrd="4" destOrd="0" parTransId="{3AB37E1A-3A78-4FC8-84AB-9BBC9035A755}" sibTransId="{4BCB6DC8-5414-4A1D-99AE-C9E892FC1B6B}"/>
    <dgm:cxn modelId="{030993AF-2426-44DF-AEFA-CF271C14F8BB}" type="presOf" srcId="{C332CA94-7D23-405A-AA09-0D43AE42A205}" destId="{90E91037-8D05-45BD-94C0-E4A40334FD5E}" srcOrd="0" destOrd="8" presId="urn:microsoft.com/office/officeart/2005/8/layout/hList2"/>
    <dgm:cxn modelId="{1543EDB9-085A-4C5E-A70B-188776631E3A}" srcId="{DDC6D92A-30F3-43DB-A44E-700CBA8D54A1}" destId="{545B9FA4-5E92-41CF-A9F9-3B9208E02911}" srcOrd="5" destOrd="0" parTransId="{D4497638-AE41-44F7-8BF2-A1C95FAF0801}" sibTransId="{0D5BE869-7D22-4B01-924C-6B6624B8B7CE}"/>
    <dgm:cxn modelId="{104A79CE-4008-4A7E-937F-633752CAB07D}" type="presOf" srcId="{16FB3E08-5127-43E2-AC50-710D8511D19A}" destId="{90E91037-8D05-45BD-94C0-E4A40334FD5E}" srcOrd="0" destOrd="6" presId="urn:microsoft.com/office/officeart/2005/8/layout/hList2"/>
    <dgm:cxn modelId="{2C47C8C8-BF68-4002-89AE-97C14383290F}" srcId="{DDC6D92A-30F3-43DB-A44E-700CBA8D54A1}" destId="{60216288-A354-4DC0-BE92-8FF7FF41B9D2}" srcOrd="0" destOrd="0" parTransId="{5077EAAF-A706-4A88-AC78-2A5836F33307}" sibTransId="{225158AE-6946-4983-AE27-5022E17F7642}"/>
    <dgm:cxn modelId="{542CB8C4-0B62-4935-9C23-BEEE6271E6A3}" srcId="{DDC6D92A-30F3-43DB-A44E-700CBA8D54A1}" destId="{5D329A2A-2CA9-4A5E-8E77-72F307C1400B}" srcOrd="6" destOrd="0" parTransId="{043C93C9-FE75-4F93-854F-C00A46EC69E4}" sibTransId="{803CF3D1-AEC2-40F3-8D0B-ED07BF8BD031}"/>
    <dgm:cxn modelId="{3DF2CBFA-A0AB-40F1-9EC4-98B281AAD7E0}" type="presParOf" srcId="{55A94CEA-8B78-4816-BE7D-F6360D70A1E0}" destId="{1988EF46-6EB1-4726-A06D-E4FFF7951442}" srcOrd="0" destOrd="0" presId="urn:microsoft.com/office/officeart/2005/8/layout/hList2"/>
    <dgm:cxn modelId="{864E8FCF-1805-4C9E-A113-504872073B01}" type="presParOf" srcId="{1988EF46-6EB1-4726-A06D-E4FFF7951442}" destId="{5603F4D5-5BDB-4761-B100-48068530C92D}" srcOrd="0" destOrd="0" presId="urn:microsoft.com/office/officeart/2005/8/layout/hList2"/>
    <dgm:cxn modelId="{694C1D6F-956D-49CB-BC4A-ABE38AFED04C}" type="presParOf" srcId="{1988EF46-6EB1-4726-A06D-E4FFF7951442}" destId="{89F11BA4-5E0F-444B-80D1-DA5CF7A13FCA}" srcOrd="1" destOrd="0" presId="urn:microsoft.com/office/officeart/2005/8/layout/hList2"/>
    <dgm:cxn modelId="{CEF7E994-ED68-4F51-8692-AAE8A061BE69}" type="presParOf" srcId="{1988EF46-6EB1-4726-A06D-E4FFF7951442}" destId="{08BD3878-4816-4B4E-9DF7-3B9C1DEEF020}" srcOrd="2" destOrd="0" presId="urn:microsoft.com/office/officeart/2005/8/layout/hList2"/>
    <dgm:cxn modelId="{32B2ECA2-747A-4C86-B4F4-DFEC204C45A3}" type="presParOf" srcId="{55A94CEA-8B78-4816-BE7D-F6360D70A1E0}" destId="{863C3FBC-3A20-41D3-9478-A347A7A56251}" srcOrd="1" destOrd="0" presId="urn:microsoft.com/office/officeart/2005/8/layout/hList2"/>
    <dgm:cxn modelId="{18659DF9-F055-495B-A4A3-1C0001EA327B}" type="presParOf" srcId="{55A94CEA-8B78-4816-BE7D-F6360D70A1E0}" destId="{1FCEB463-F485-4B86-8777-8446CE5F96E0}" srcOrd="2" destOrd="0" presId="urn:microsoft.com/office/officeart/2005/8/layout/hList2"/>
    <dgm:cxn modelId="{B478F1A0-EA25-4DBF-8436-94DD8C70270A}" type="presParOf" srcId="{1FCEB463-F485-4B86-8777-8446CE5F96E0}" destId="{0162B13D-4AF7-4E30-A3CB-14908AB5ED76}" srcOrd="0" destOrd="0" presId="urn:microsoft.com/office/officeart/2005/8/layout/hList2"/>
    <dgm:cxn modelId="{DDC17A68-9D56-41EC-87F9-D8071AE4068F}" type="presParOf" srcId="{1FCEB463-F485-4B86-8777-8446CE5F96E0}" destId="{D1A9E25B-7419-4C71-8362-ACF22038E522}" srcOrd="1" destOrd="0" presId="urn:microsoft.com/office/officeart/2005/8/layout/hList2"/>
    <dgm:cxn modelId="{531551B4-7FCB-4E34-B178-728AC87ABE06}" type="presParOf" srcId="{1FCEB463-F485-4B86-8777-8446CE5F96E0}" destId="{640773B9-41FF-427A-8C7B-9CD217F59F24}" srcOrd="2" destOrd="0" presId="urn:microsoft.com/office/officeart/2005/8/layout/hList2"/>
    <dgm:cxn modelId="{5B30C19D-4983-4DF1-95CC-140A6B2C7F7D}" type="presParOf" srcId="{55A94CEA-8B78-4816-BE7D-F6360D70A1E0}" destId="{98CB6C0E-6E44-4271-9484-C1DBE565425A}" srcOrd="3" destOrd="0" presId="urn:microsoft.com/office/officeart/2005/8/layout/hList2"/>
    <dgm:cxn modelId="{554FA1BC-E2F2-4BEE-ACBA-D5EEB752C94E}" type="presParOf" srcId="{55A94CEA-8B78-4816-BE7D-F6360D70A1E0}" destId="{BEDDD24B-331B-4CA8-85F5-5BDA07F5D6E7}" srcOrd="4" destOrd="0" presId="urn:microsoft.com/office/officeart/2005/8/layout/hList2"/>
    <dgm:cxn modelId="{5A3F8FB0-4CC5-481E-BAE4-19E74746127D}" type="presParOf" srcId="{BEDDD24B-331B-4CA8-85F5-5BDA07F5D6E7}" destId="{EB169847-4401-4DB9-A820-FD4BF881A694}" srcOrd="0" destOrd="0" presId="urn:microsoft.com/office/officeart/2005/8/layout/hList2"/>
    <dgm:cxn modelId="{A69FA741-8FCA-40DE-BE92-111F58CC5F26}" type="presParOf" srcId="{BEDDD24B-331B-4CA8-85F5-5BDA07F5D6E7}" destId="{90E91037-8D05-45BD-94C0-E4A40334FD5E}" srcOrd="1" destOrd="0" presId="urn:microsoft.com/office/officeart/2005/8/layout/hList2"/>
    <dgm:cxn modelId="{2E37EB5D-6DDA-4E0C-8C98-E998FDF1D9F3}" type="presParOf" srcId="{BEDDD24B-331B-4CA8-85F5-5BDA07F5D6E7}" destId="{536919E6-D6C1-43EA-AB9C-19796E96D75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829F7-276C-4343-B82D-F3D8EA81EEBC}">
      <dsp:nvSpPr>
        <dsp:cNvPr id="0" name=""/>
        <dsp:cNvSpPr/>
      </dsp:nvSpPr>
      <dsp:spPr>
        <a:xfrm>
          <a:off x="1981058" y="149854"/>
          <a:ext cx="2037079" cy="20370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Technologies</a:t>
          </a:r>
          <a:endParaRPr lang="en-US" sz="2000" kern="1200" dirty="0"/>
        </a:p>
      </dsp:txBody>
      <dsp:txXfrm>
        <a:off x="2252668" y="506343"/>
        <a:ext cx="1493858" cy="916685"/>
      </dsp:txXfrm>
    </dsp:sp>
    <dsp:sp modelId="{6340A0CA-4626-450C-B776-61D072C166F3}">
      <dsp:nvSpPr>
        <dsp:cNvPr id="0" name=""/>
        <dsp:cNvSpPr/>
      </dsp:nvSpPr>
      <dsp:spPr>
        <a:xfrm>
          <a:off x="2552200" y="1315614"/>
          <a:ext cx="2037079" cy="20370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Analytics</a:t>
          </a:r>
          <a:endParaRPr lang="en-US" sz="2000" kern="1200" dirty="0"/>
        </a:p>
      </dsp:txBody>
      <dsp:txXfrm>
        <a:off x="3175207" y="1841859"/>
        <a:ext cx="1222247" cy="1120393"/>
      </dsp:txXfrm>
    </dsp:sp>
    <dsp:sp modelId="{1BCCA85D-A538-4140-B481-25DFEEA4EB47}">
      <dsp:nvSpPr>
        <dsp:cNvPr id="0" name=""/>
        <dsp:cNvSpPr/>
      </dsp:nvSpPr>
      <dsp:spPr>
        <a:xfrm>
          <a:off x="1082108" y="1315614"/>
          <a:ext cx="2037079" cy="20370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Systems</a:t>
          </a:r>
          <a:endParaRPr lang="en-US" sz="2000" kern="1200" dirty="0"/>
        </a:p>
      </dsp:txBody>
      <dsp:txXfrm>
        <a:off x="1273933" y="1841859"/>
        <a:ext cx="1222247" cy="1120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D3878-4816-4B4E-9DF7-3B9C1DEEF020}">
      <dsp:nvSpPr>
        <dsp:cNvPr id="0" name=""/>
        <dsp:cNvSpPr/>
      </dsp:nvSpPr>
      <dsp:spPr>
        <a:xfrm rot="16200000">
          <a:off x="-1412976" y="2186781"/>
          <a:ext cx="3313746" cy="391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97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Environmental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-1412976" y="2186781"/>
        <a:ext cx="3313746" cy="391153"/>
      </dsp:txXfrm>
    </dsp:sp>
    <dsp:sp modelId="{89F11BA4-5E0F-444B-80D1-DA5CF7A13FCA}">
      <dsp:nvSpPr>
        <dsp:cNvPr id="0" name=""/>
        <dsp:cNvSpPr/>
      </dsp:nvSpPr>
      <dsp:spPr>
        <a:xfrm>
          <a:off x="439473" y="725484"/>
          <a:ext cx="1948358" cy="3313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4976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GHG emissions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energy balance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ecosystem and biodiversity impact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water use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air quality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land use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soil health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hazardous materials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LCA standards or best practices </a:t>
          </a:r>
          <a:endParaRPr lang="en-US" sz="1200" kern="1200" dirty="0"/>
        </a:p>
      </dsp:txBody>
      <dsp:txXfrm>
        <a:off x="439473" y="725484"/>
        <a:ext cx="1948358" cy="3313746"/>
      </dsp:txXfrm>
    </dsp:sp>
    <dsp:sp modelId="{5603F4D5-5BDB-4761-B100-48068530C92D}">
      <dsp:nvSpPr>
        <dsp:cNvPr id="0" name=""/>
        <dsp:cNvSpPr/>
      </dsp:nvSpPr>
      <dsp:spPr>
        <a:xfrm>
          <a:off x="0" y="237739"/>
          <a:ext cx="782306" cy="7823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773B9-41FF-427A-8C7B-9CD217F59F24}">
      <dsp:nvSpPr>
        <dsp:cNvPr id="0" name=""/>
        <dsp:cNvSpPr/>
      </dsp:nvSpPr>
      <dsp:spPr>
        <a:xfrm rot="16200000">
          <a:off x="1432947" y="2186781"/>
          <a:ext cx="3313746" cy="391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97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Social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1432947" y="2186781"/>
        <a:ext cx="3313746" cy="391153"/>
      </dsp:txXfrm>
    </dsp:sp>
    <dsp:sp modelId="{D1A9E25B-7419-4C71-8362-ACF22038E522}">
      <dsp:nvSpPr>
        <dsp:cNvPr id="0" name=""/>
        <dsp:cNvSpPr/>
      </dsp:nvSpPr>
      <dsp:spPr>
        <a:xfrm>
          <a:off x="3285397" y="725484"/>
          <a:ext cx="1948358" cy="3313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4976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public acceptance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education opportunities and needs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employment and conditions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contribution to GDP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rural development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industrial transition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affordable energy access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safety and (cyber)security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energy security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food security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responsible material sourcing</a:t>
          </a:r>
          <a:endParaRPr lang="en-US" sz="1200" kern="1200" dirty="0"/>
        </a:p>
      </dsp:txBody>
      <dsp:txXfrm>
        <a:off x="3285397" y="725484"/>
        <a:ext cx="1948358" cy="3313746"/>
      </dsp:txXfrm>
    </dsp:sp>
    <dsp:sp modelId="{0162B13D-4AF7-4E30-A3CB-14908AB5ED76}">
      <dsp:nvSpPr>
        <dsp:cNvPr id="0" name=""/>
        <dsp:cNvSpPr/>
      </dsp:nvSpPr>
      <dsp:spPr>
        <a:xfrm>
          <a:off x="2894244" y="209162"/>
          <a:ext cx="782306" cy="78230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919E6-D6C1-43EA-AB9C-19796E96D750}">
      <dsp:nvSpPr>
        <dsp:cNvPr id="0" name=""/>
        <dsp:cNvSpPr/>
      </dsp:nvSpPr>
      <dsp:spPr>
        <a:xfrm rot="16200000">
          <a:off x="4278871" y="2186781"/>
          <a:ext cx="3313746" cy="391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976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Economic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4278871" y="2186781"/>
        <a:ext cx="3313746" cy="391153"/>
      </dsp:txXfrm>
    </dsp:sp>
    <dsp:sp modelId="{90E91037-8D05-45BD-94C0-E4A40334FD5E}">
      <dsp:nvSpPr>
        <dsp:cNvPr id="0" name=""/>
        <dsp:cNvSpPr/>
      </dsp:nvSpPr>
      <dsp:spPr>
        <a:xfrm>
          <a:off x="6131321" y="725484"/>
          <a:ext cx="1948358" cy="3313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4976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i="0" kern="1200" dirty="0" smtClean="0"/>
            <a:t>cost of energy</a:t>
          </a:r>
          <a:endParaRPr lang="en-US" sz="120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i="0" kern="1200" dirty="0" smtClean="0"/>
            <a:t>critical raw materials,</a:t>
          </a:r>
          <a:endParaRPr lang="en-US" sz="120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i="0" kern="1200" dirty="0" smtClean="0"/>
            <a:t>resource efficiency and recycling,</a:t>
          </a:r>
          <a:endParaRPr lang="en-US" sz="120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i="0" kern="1200" dirty="0" smtClean="0"/>
            <a:t>industry viability and expansion potential</a:t>
          </a:r>
          <a:endParaRPr lang="en-US" sz="120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i="0" kern="1200" dirty="0" smtClean="0"/>
            <a:t>trade impacts</a:t>
          </a:r>
          <a:endParaRPr lang="en-US" sz="120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i="0" kern="1200" dirty="0" smtClean="0"/>
            <a:t>market demand</a:t>
          </a:r>
          <a:endParaRPr lang="en-US" sz="120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i="0" kern="1200" dirty="0" smtClean="0"/>
            <a:t>technology lock‐in/innovation lock-out</a:t>
          </a:r>
          <a:endParaRPr lang="en-US" sz="120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i="0" kern="1200" dirty="0" smtClean="0"/>
            <a:t>technology-specific permitting requirements</a:t>
          </a:r>
          <a:endParaRPr lang="en-US" sz="120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i="0" kern="1200" dirty="0" smtClean="0"/>
            <a:t>sustainability certification schemes</a:t>
          </a:r>
          <a:endParaRPr lang="en-US" sz="1200" i="0" kern="1200" dirty="0"/>
        </a:p>
      </dsp:txBody>
      <dsp:txXfrm>
        <a:off x="6131321" y="725484"/>
        <a:ext cx="1948358" cy="3313746"/>
      </dsp:txXfrm>
    </dsp:sp>
    <dsp:sp modelId="{EB169847-4401-4DB9-A820-FD4BF881A694}">
      <dsp:nvSpPr>
        <dsp:cNvPr id="0" name=""/>
        <dsp:cNvSpPr/>
      </dsp:nvSpPr>
      <dsp:spPr>
        <a:xfrm>
          <a:off x="5740168" y="209162"/>
          <a:ext cx="782306" cy="7823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9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3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0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3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2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1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0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6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92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7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3"/>
            <a:ext cx="10065224" cy="1166264"/>
          </a:xfrm>
        </p:spPr>
        <p:txBody>
          <a:bodyPr wrap="square">
            <a:noAutofit/>
          </a:bodyPr>
          <a:lstStyle/>
          <a:p>
            <a:r>
              <a:rPr lang="en-GB" sz="4800" dirty="0" smtClean="0"/>
              <a:t>Clean </a:t>
            </a:r>
            <a:r>
              <a:rPr lang="en-GB" sz="4800" dirty="0"/>
              <a:t>Energy Technology </a:t>
            </a:r>
            <a:r>
              <a:rPr lang="en-GB" sz="4800" dirty="0" smtClean="0"/>
              <a:t>Observatory (CETO)</a:t>
            </a:r>
            <a:endParaRPr lang="en-GB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3723583"/>
            <a:ext cx="10065224" cy="897754"/>
          </a:xfrm>
        </p:spPr>
        <p:txBody>
          <a:bodyPr/>
          <a:lstStyle/>
          <a:p>
            <a:r>
              <a:rPr lang="en-GB" dirty="0" smtClean="0"/>
              <a:t>A brief overview, </a:t>
            </a:r>
            <a:r>
              <a:rPr lang="en-GB" dirty="0" smtClean="0"/>
              <a:t>May </a:t>
            </a:r>
            <a:r>
              <a:rPr lang="en-GB" dirty="0" smtClean="0"/>
              <a:t>2022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5186083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JRC</a:t>
            </a:r>
          </a:p>
          <a:p>
            <a:r>
              <a:rPr lang="de-DE" sz="2000" dirty="0" smtClean="0">
                <a:solidFill>
                  <a:schemeClr val="bg1"/>
                </a:solidFill>
              </a:rPr>
              <a:t>RTD.C.1</a:t>
            </a:r>
          </a:p>
          <a:p>
            <a:r>
              <a:rPr lang="de-DE" sz="2000" dirty="0" smtClean="0">
                <a:solidFill>
                  <a:schemeClr val="bg1"/>
                </a:solidFill>
              </a:rPr>
              <a:t>ENER.B.5</a:t>
            </a:r>
          </a:p>
        </p:txBody>
      </p:sp>
    </p:spTree>
    <p:extLst>
      <p:ext uri="{BB962C8B-B14F-4D97-AF65-F5344CB8AC3E}">
        <p14:creationId xmlns:p14="http://schemas.microsoft.com/office/powerpoint/2010/main" val="41960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096587" cy="782357"/>
          </a:xfrm>
        </p:spPr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and Trends of EU-supported Research and Innovation (alternate years only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17503" y="1672105"/>
            <a:ext cx="110311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chemeClr val="tx2"/>
              </a:buClr>
            </a:pPr>
            <a:r>
              <a:rPr lang="en-US" sz="2400" b="1" dirty="0" smtClean="0"/>
              <a:t>Scope</a:t>
            </a:r>
          </a:p>
          <a:p>
            <a:pPr marL="228600" indent="-228600">
              <a:lnSpc>
                <a:spcPct val="15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dirty="0"/>
              <a:t>assessment of the R&amp;I project developments and technology trends, based on information from EU-funded </a:t>
            </a:r>
            <a:r>
              <a:rPr lang="en-US" sz="2400" dirty="0" smtClean="0"/>
              <a:t>H2020, </a:t>
            </a:r>
            <a:r>
              <a:rPr lang="en-US" sz="2400" dirty="0"/>
              <a:t>Horizon Europe and Innovation Fund projects,</a:t>
            </a:r>
          </a:p>
          <a:p>
            <a:pPr marL="228600" indent="-228600">
              <a:lnSpc>
                <a:spcPct val="15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Complementary </a:t>
            </a:r>
            <a:r>
              <a:rPr lang="en-US" sz="2400" dirty="0"/>
              <a:t>data from publications, from SET Plan Implementation Working Groups and other European and international research activities, in particular (but not only) those in the Mission Innovation framework.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039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574" y="501859"/>
            <a:ext cx="11325426" cy="782357"/>
          </a:xfrm>
        </p:spPr>
        <p:txBody>
          <a:bodyPr/>
          <a:lstStyle/>
          <a:p>
            <a:r>
              <a:rPr lang="en-IE" dirty="0" smtClean="0"/>
              <a:t>R&amp;I impact: agency cooperation potential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70721" y="1458254"/>
            <a:ext cx="61193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Horizon Europe</a:t>
            </a:r>
          </a:p>
          <a:p>
            <a:r>
              <a:rPr lang="en-US" b="1" dirty="0" smtClean="0"/>
              <a:t>Pillar I  Excellent </a:t>
            </a:r>
            <a:r>
              <a:rPr lang="en-US" b="1" dirty="0"/>
              <a:t>Science</a:t>
            </a:r>
          </a:p>
          <a:p>
            <a:r>
              <a:rPr lang="en-US" dirty="0" smtClean="0"/>
              <a:t>European </a:t>
            </a:r>
            <a:r>
              <a:rPr lang="en-US" dirty="0"/>
              <a:t>Research Council</a:t>
            </a:r>
          </a:p>
          <a:p>
            <a:r>
              <a:rPr lang="en-US" dirty="0" smtClean="0"/>
              <a:t>Marie </a:t>
            </a:r>
            <a:r>
              <a:rPr lang="en-US" dirty="0" err="1"/>
              <a:t>Sklodowska</a:t>
            </a:r>
            <a:r>
              <a:rPr lang="en-US" dirty="0"/>
              <a:t>-Curie Actions</a:t>
            </a:r>
          </a:p>
          <a:p>
            <a:r>
              <a:rPr lang="en-US" dirty="0" smtClean="0"/>
              <a:t>Research </a:t>
            </a:r>
            <a:r>
              <a:rPr lang="en-US" dirty="0"/>
              <a:t>Infrastructures</a:t>
            </a:r>
          </a:p>
          <a:p>
            <a:r>
              <a:rPr lang="en-US" dirty="0"/>
              <a:t>	</a:t>
            </a:r>
          </a:p>
          <a:p>
            <a:r>
              <a:rPr lang="en-US" b="1" dirty="0"/>
              <a:t>Pillar </a:t>
            </a:r>
            <a:r>
              <a:rPr lang="en-US" b="1" dirty="0" smtClean="0"/>
              <a:t>II Global </a:t>
            </a:r>
            <a:r>
              <a:rPr lang="en-US" b="1" dirty="0"/>
              <a:t>Challenges and European Industrial Competitiveness</a:t>
            </a:r>
          </a:p>
          <a:p>
            <a:r>
              <a:rPr lang="en-US" dirty="0" smtClean="0"/>
              <a:t>Cluster 5 Climate</a:t>
            </a:r>
            <a:r>
              <a:rPr lang="en-US" dirty="0"/>
              <a:t>, Energy and Mobility</a:t>
            </a:r>
          </a:p>
          <a:p>
            <a:endParaRPr lang="en-US" dirty="0" smtClean="0"/>
          </a:p>
          <a:p>
            <a:r>
              <a:rPr lang="en-US" b="1" dirty="0"/>
              <a:t>Pillar III Innovative </a:t>
            </a:r>
            <a:r>
              <a:rPr lang="en-US" b="1" dirty="0" smtClean="0"/>
              <a:t>Europe</a:t>
            </a:r>
          </a:p>
          <a:p>
            <a:r>
              <a:rPr lang="en-US" dirty="0" smtClean="0"/>
              <a:t>European </a:t>
            </a:r>
            <a:r>
              <a:rPr lang="en-US" dirty="0"/>
              <a:t>Innovation Council</a:t>
            </a:r>
          </a:p>
          <a:p>
            <a:r>
              <a:rPr lang="en-US" dirty="0" smtClean="0"/>
              <a:t>European </a:t>
            </a:r>
            <a:r>
              <a:rPr lang="en-US" dirty="0"/>
              <a:t>Innovation Ecosystems</a:t>
            </a:r>
          </a:p>
          <a:p>
            <a:r>
              <a:rPr lang="en-US" dirty="0" smtClean="0"/>
              <a:t>European </a:t>
            </a:r>
            <a:r>
              <a:rPr lang="en-US" dirty="0"/>
              <a:t>Institute of Innovation and </a:t>
            </a:r>
            <a:r>
              <a:rPr lang="en-US" dirty="0" smtClean="0"/>
              <a:t>Technology</a:t>
            </a:r>
          </a:p>
          <a:p>
            <a:endParaRPr lang="en-US" dirty="0"/>
          </a:p>
          <a:p>
            <a:r>
              <a:rPr lang="en-US" sz="2400" b="1" dirty="0" smtClean="0"/>
              <a:t>Innovation Fund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297595" y="1683338"/>
            <a:ext cx="30691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REA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CINEA.C</a:t>
            </a:r>
            <a:r>
              <a:rPr lang="en-US" b="1" dirty="0"/>
              <a:t>. Green Research and Innovation</a:t>
            </a:r>
          </a:p>
          <a:p>
            <a:r>
              <a:rPr lang="en-US" dirty="0"/>
              <a:t>C.2  Horizon Europe Energy</a:t>
            </a:r>
          </a:p>
          <a:p>
            <a:r>
              <a:rPr lang="en-US" dirty="0"/>
              <a:t>C.4 Innovation </a:t>
            </a:r>
            <a:r>
              <a:rPr lang="en-US" dirty="0" smtClean="0"/>
              <a:t>fund</a:t>
            </a:r>
          </a:p>
          <a:p>
            <a:endParaRPr lang="en-US" dirty="0"/>
          </a:p>
          <a:p>
            <a:r>
              <a:rPr lang="en-US" b="1" dirty="0" smtClean="0"/>
              <a:t>EISEMA.D EIC Fund</a:t>
            </a:r>
          </a:p>
          <a:p>
            <a:r>
              <a:rPr lang="en-GB" dirty="0" smtClean="0"/>
              <a:t>D-02 </a:t>
            </a:r>
            <a:r>
              <a:rPr lang="en-GB" dirty="0"/>
              <a:t>–EIC Programme  Managers’ </a:t>
            </a:r>
            <a:r>
              <a:rPr lang="en-GB" dirty="0" smtClean="0"/>
              <a:t>Office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83016" y="1990608"/>
            <a:ext cx="3263704" cy="414967"/>
          </a:xfrm>
          <a:prstGeom prst="straightConnector1">
            <a:avLst/>
          </a:prstGeom>
          <a:ln w="4445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287109" y="3252999"/>
            <a:ext cx="3010486" cy="559745"/>
          </a:xfrm>
          <a:prstGeom prst="straightConnector1">
            <a:avLst/>
          </a:prstGeom>
          <a:ln w="444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01995" y="3967089"/>
            <a:ext cx="2895600" cy="337625"/>
          </a:xfrm>
          <a:prstGeom prst="straightConnector1">
            <a:avLst/>
          </a:prstGeom>
          <a:ln w="444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54548" y="3532871"/>
            <a:ext cx="4443047" cy="2375560"/>
          </a:xfrm>
          <a:prstGeom prst="straightConnector1">
            <a:avLst/>
          </a:prstGeom>
          <a:ln w="444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096587" cy="782357"/>
          </a:xfrm>
        </p:spPr>
        <p:txBody>
          <a:bodyPr/>
          <a:lstStyle/>
          <a:p>
            <a:r>
              <a:rPr lang="en-GB" dirty="0" smtClean="0"/>
              <a:t>Sustainability Framework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106678" y="1564578"/>
            <a:ext cx="296063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CETO aim: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collect key </a:t>
            </a:r>
            <a:r>
              <a:rPr lang="en-US" dirty="0" smtClean="0"/>
              <a:t>data </a:t>
            </a:r>
            <a:r>
              <a:rPr lang="en-US" dirty="0"/>
              <a:t>and/or references </a:t>
            </a:r>
            <a:r>
              <a:rPr lang="en-US" dirty="0" smtClean="0"/>
              <a:t>to established best practice, where available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note</a:t>
            </a:r>
            <a:r>
              <a:rPr lang="en-US" dirty="0" smtClean="0"/>
              <a:t> current gaps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 smtClean="0"/>
              <a:t>main </a:t>
            </a:r>
            <a:r>
              <a:rPr lang="en-US" dirty="0"/>
              <a:t>opportunities and constraints in the value </a:t>
            </a:r>
            <a:r>
              <a:rPr lang="en-US" dirty="0" smtClean="0"/>
              <a:t>chain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1632207"/>
              </p:ext>
            </p:extLst>
          </p:nvPr>
        </p:nvGraphicFramePr>
        <p:xfrm>
          <a:off x="565757" y="1564579"/>
          <a:ext cx="8128000" cy="424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71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096587" cy="782357"/>
          </a:xfrm>
        </p:spPr>
        <p:txBody>
          <a:bodyPr/>
          <a:lstStyle/>
          <a:p>
            <a:r>
              <a:rPr lang="en-GB" dirty="0" smtClean="0"/>
              <a:t>Milestones 2022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20113"/>
              </p:ext>
            </p:extLst>
          </p:nvPr>
        </p:nvGraphicFramePr>
        <p:xfrm>
          <a:off x="751838" y="1579418"/>
          <a:ext cx="8308186" cy="3947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55717">
                  <a:extLst>
                    <a:ext uri="{9D8B030D-6E8A-4147-A177-3AD203B41FA5}">
                      <a16:colId xmlns:a16="http://schemas.microsoft.com/office/drawing/2014/main" val="2915716831"/>
                    </a:ext>
                  </a:extLst>
                </a:gridCol>
                <a:gridCol w="5452469">
                  <a:extLst>
                    <a:ext uri="{9D8B030D-6E8A-4147-A177-3AD203B41FA5}">
                      <a16:colId xmlns:a16="http://schemas.microsoft.com/office/drawing/2014/main" val="1456399313"/>
                    </a:ext>
                  </a:extLst>
                </a:gridCol>
              </a:tblGrid>
              <a:tr h="294580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Item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31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13 January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CETO</a:t>
                      </a:r>
                      <a:r>
                        <a:rPr lang="en-GB" baseline="0" dirty="0" smtClean="0"/>
                        <a:t> AA </a:t>
                      </a:r>
                      <a:r>
                        <a:rPr lang="en-GB" dirty="0" smtClean="0"/>
                        <a:t>Kick Off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6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31 March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Report</a:t>
                      </a:r>
                      <a:r>
                        <a:rPr lang="en-GB" baseline="0" dirty="0" smtClean="0"/>
                        <a:t> outlines for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55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A1 Technology</a:t>
                      </a:r>
                      <a:r>
                        <a:rPr lang="en-GB" baseline="0" dirty="0" smtClean="0"/>
                        <a:t> Reports</a:t>
                      </a:r>
                    </a:p>
                    <a:p>
                      <a:r>
                        <a:rPr lang="en-GB" baseline="0" dirty="0" smtClean="0"/>
                        <a:t>A2 System Integration Reports</a:t>
                      </a:r>
                    </a:p>
                    <a:p>
                      <a:r>
                        <a:rPr lang="en-US" baseline="0" dirty="0" smtClean="0"/>
                        <a:t>B3 Strategic analysis of the clean energy tech 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44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30 June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Detailed draft reports for A1, A2 and A3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9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30</a:t>
                      </a:r>
                      <a:r>
                        <a:rPr lang="en-GB" baseline="0" dirty="0" smtClean="0"/>
                        <a:t> September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Completed reports for A1, A2 and A3 (for public dissemination)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31 October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Final report B1 </a:t>
                      </a:r>
                      <a:r>
                        <a:rPr lang="en-US" baseline="0" dirty="0" smtClean="0"/>
                        <a:t>Review clean system energy outlooks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4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7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b="1" dirty="0" smtClean="0"/>
              <a:t>Questions or comments?</a:t>
            </a:r>
            <a:br>
              <a:rPr lang="en-GB" sz="2400" b="1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000" dirty="0" smtClean="0"/>
              <a:t>Contacts: </a:t>
            </a:r>
            <a:br>
              <a:rPr lang="en-GB" sz="2000" dirty="0" smtClean="0"/>
            </a:br>
            <a:r>
              <a:rPr lang="en-GB" sz="2000" dirty="0" smtClean="0"/>
              <a:t>Nigel </a:t>
            </a:r>
            <a:r>
              <a:rPr lang="en-GB" sz="2000" dirty="0"/>
              <a:t>Taylor (JRC.C.2</a:t>
            </a:r>
            <a:r>
              <a:rPr lang="en-GB" sz="2000" dirty="0" smtClean="0"/>
              <a:t>)</a:t>
            </a:r>
            <a:br>
              <a:rPr lang="en-GB" sz="2000" dirty="0" smtClean="0"/>
            </a:br>
            <a:r>
              <a:rPr lang="en-GB" sz="2000" dirty="0" smtClean="0"/>
              <a:t>Thomas </a:t>
            </a:r>
            <a:r>
              <a:rPr lang="en-GB" sz="2000" dirty="0" err="1"/>
              <a:t>Schlecker</a:t>
            </a:r>
            <a:r>
              <a:rPr lang="en-GB" sz="2000" dirty="0"/>
              <a:t> (</a:t>
            </a:r>
            <a:r>
              <a:rPr lang="en-GB" sz="2000" dirty="0" smtClean="0"/>
              <a:t>RTD.C.1)</a:t>
            </a:r>
            <a:br>
              <a:rPr lang="en-GB" sz="2000" dirty="0" smtClean="0"/>
            </a:br>
            <a:r>
              <a:rPr lang="en-GB" sz="2000" dirty="0" smtClean="0"/>
              <a:t>Giulia </a:t>
            </a:r>
            <a:r>
              <a:rPr lang="en-GB" sz="2000" dirty="0"/>
              <a:t>Serra (ENER.B.5</a:t>
            </a:r>
            <a:r>
              <a:rPr lang="en-GB" sz="20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7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73773" y="1716789"/>
            <a:ext cx="8612823" cy="4360454"/>
          </a:xfrm>
        </p:spPr>
        <p:txBody>
          <a:bodyPr/>
          <a:lstStyle/>
          <a:p>
            <a:pPr marL="0" indent="0">
              <a:buNone/>
              <a:tabLst>
                <a:tab pos="1614488" algn="l"/>
              </a:tabLst>
            </a:pPr>
            <a:r>
              <a:rPr lang="en-US" dirty="0" smtClean="0"/>
              <a:t>The Clean </a:t>
            </a:r>
            <a:r>
              <a:rPr lang="en-US" dirty="0"/>
              <a:t>Energy Technology Observatory (CETO) </a:t>
            </a:r>
            <a:r>
              <a:rPr lang="en-US" dirty="0" smtClean="0"/>
              <a:t>is a Commission </a:t>
            </a:r>
            <a:r>
              <a:rPr lang="en-US" b="1" dirty="0" smtClean="0"/>
              <a:t>in-house project </a:t>
            </a:r>
            <a:r>
              <a:rPr lang="en-US" dirty="0" smtClean="0"/>
              <a:t>to monitor EU </a:t>
            </a:r>
            <a:r>
              <a:rPr lang="en-US" dirty="0"/>
              <a:t>research and innovation activities on clean energy technologies needed for the delivery of the European Green </a:t>
            </a:r>
            <a:r>
              <a:rPr lang="en-US" dirty="0" smtClean="0"/>
              <a:t>Deal.</a:t>
            </a:r>
          </a:p>
          <a:p>
            <a:pPr marL="0" indent="0">
              <a:buNone/>
              <a:tabLst>
                <a:tab pos="1614488" algn="l"/>
              </a:tabLst>
            </a:pPr>
            <a:r>
              <a:rPr lang="en-US" dirty="0" smtClean="0"/>
              <a:t>JRC is implementing CETO under an Administrative Agreement with DG RTD and in coordination with DG ENER.</a:t>
            </a:r>
          </a:p>
          <a:p>
            <a:pPr marL="0" indent="0">
              <a:buNone/>
              <a:tabLst>
                <a:tab pos="1614488" algn="l"/>
              </a:tabLst>
            </a:pPr>
            <a:r>
              <a:rPr lang="en-US" dirty="0" smtClean="0"/>
              <a:t>CETO started in January 2022 and runs until end 2026.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096587" cy="782357"/>
          </a:xfrm>
        </p:spPr>
        <p:txBody>
          <a:bodyPr/>
          <a:lstStyle/>
          <a:p>
            <a:r>
              <a:rPr lang="en-GB" dirty="0" smtClean="0"/>
              <a:t>What is CETO?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4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70722" y="1716789"/>
            <a:ext cx="8518512" cy="3699274"/>
          </a:xfrm>
        </p:spPr>
        <p:txBody>
          <a:bodyPr/>
          <a:lstStyle/>
          <a:p>
            <a:r>
              <a:rPr lang="en-GB" dirty="0" smtClean="0"/>
              <a:t>monitor the EU research and innovation activities on clean energy technologies needed for the delivery of the European Green Deal </a:t>
            </a:r>
          </a:p>
          <a:p>
            <a:r>
              <a:rPr lang="en-GB" dirty="0" smtClean="0"/>
              <a:t>assess the competitiveness of the EU clean energy sector and its positioning in the global energy market </a:t>
            </a:r>
          </a:p>
          <a:p>
            <a:r>
              <a:rPr lang="en-GB" dirty="0"/>
              <a:t>b</a:t>
            </a:r>
            <a:r>
              <a:rPr lang="en-GB" dirty="0" smtClean="0"/>
              <a:t>uild on existing Commission studies, relevant info &amp; knowledge in Commission services and agencies, and the Low </a:t>
            </a:r>
            <a:r>
              <a:rPr lang="en-GB" dirty="0"/>
              <a:t>Carbon Energy Observatory (2015-2020)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ublish reports on the SET-Plan SETIS online platform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096587" cy="782357"/>
          </a:xfrm>
        </p:spPr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4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44112" y="1618316"/>
            <a:ext cx="7852019" cy="487579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Administrative Agreement RTD-JRC (in coordination with ENER)</a:t>
            </a:r>
          </a:p>
          <a:p>
            <a:r>
              <a:rPr lang="en-GB" dirty="0" smtClean="0"/>
              <a:t>Horizon Europe work programme, 5 years: 2022-2026 (signed 6/12/2021)</a:t>
            </a:r>
          </a:p>
          <a:p>
            <a:r>
              <a:rPr lang="en-GB" dirty="0" smtClean="0"/>
              <a:t>EUR 5 million budget </a:t>
            </a:r>
            <a:endParaRPr lang="en-GB" b="1" dirty="0"/>
          </a:p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2000" b="1" dirty="0" smtClean="0"/>
              <a:t>External study contracts are envisaged to address specific issues </a:t>
            </a:r>
            <a:endParaRPr lang="en-US" sz="200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096587" cy="782357"/>
          </a:xfrm>
        </p:spPr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1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44111" y="1618316"/>
            <a:ext cx="10410042" cy="4712146"/>
          </a:xfrm>
        </p:spPr>
        <p:txBody>
          <a:bodyPr/>
          <a:lstStyle/>
          <a:p>
            <a:r>
              <a:rPr lang="en-GB" dirty="0" smtClean="0"/>
              <a:t>JRC.C.1 Energy Storage</a:t>
            </a:r>
          </a:p>
          <a:p>
            <a:r>
              <a:rPr lang="en-GB" dirty="0" smtClean="0"/>
              <a:t>JRC.C.2 Energy Efficiency and Renewables</a:t>
            </a:r>
          </a:p>
          <a:p>
            <a:r>
              <a:rPr lang="en-GB" dirty="0" smtClean="0"/>
              <a:t>JRC.C.3 </a:t>
            </a:r>
            <a:r>
              <a:rPr lang="en-US" dirty="0"/>
              <a:t>Energy Security, Distribution and Markets</a:t>
            </a:r>
            <a:endParaRPr lang="en-GB" dirty="0" smtClean="0"/>
          </a:p>
          <a:p>
            <a:r>
              <a:rPr lang="en-GB" dirty="0" smtClean="0"/>
              <a:t>JRC.C.6 E</a:t>
            </a:r>
            <a:r>
              <a:rPr lang="en-US" dirty="0" err="1" smtClean="0"/>
              <a:t>conomics</a:t>
            </a:r>
            <a:r>
              <a:rPr lang="en-US" dirty="0" smtClean="0"/>
              <a:t> </a:t>
            </a:r>
            <a:r>
              <a:rPr lang="en-US" dirty="0"/>
              <a:t>of Climate Change, Energy and Transport</a:t>
            </a:r>
            <a:endParaRPr lang="en-GB" dirty="0" smtClean="0"/>
          </a:p>
          <a:p>
            <a:r>
              <a:rPr lang="en-GB" dirty="0" smtClean="0"/>
              <a:t>JRC.C.7 </a:t>
            </a:r>
            <a:r>
              <a:rPr lang="en-US" dirty="0"/>
              <a:t>Knowledge for the Energy Union</a:t>
            </a:r>
            <a:endParaRPr lang="en-GB" dirty="0" smtClean="0"/>
          </a:p>
          <a:p>
            <a:r>
              <a:rPr lang="en-GB" dirty="0"/>
              <a:t>JRC.D.2 Water and Marine Resources</a:t>
            </a:r>
            <a:endParaRPr lang="en-GB" dirty="0" smtClean="0"/>
          </a:p>
          <a:p>
            <a:r>
              <a:rPr lang="en-GB" dirty="0"/>
              <a:t>JRC.D.3 Land Resources</a:t>
            </a:r>
            <a:endParaRPr lang="en-GB" dirty="0" smtClean="0"/>
          </a:p>
          <a:p>
            <a:r>
              <a:rPr lang="en-GB" dirty="0" smtClean="0"/>
              <a:t>JRC.I.3 Text </a:t>
            </a:r>
            <a:r>
              <a:rPr lang="en-GB" dirty="0"/>
              <a:t>and Data Mining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096587" cy="782357"/>
          </a:xfrm>
        </p:spPr>
        <p:txBody>
          <a:bodyPr/>
          <a:lstStyle/>
          <a:p>
            <a:r>
              <a:rPr lang="en-GB" dirty="0" smtClean="0"/>
              <a:t>JRC units contributing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Links &amp; Timelines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8154" y="2125436"/>
            <a:ext cx="9685155" cy="3769674"/>
            <a:chOff x="858154" y="2125436"/>
            <a:chExt cx="9685155" cy="3769674"/>
          </a:xfrm>
        </p:grpSpPr>
        <p:sp>
          <p:nvSpPr>
            <p:cNvPr id="2" name="Right Arrow 1"/>
            <p:cNvSpPr/>
            <p:nvPr/>
          </p:nvSpPr>
          <p:spPr>
            <a:xfrm>
              <a:off x="1233055" y="3283527"/>
              <a:ext cx="9310254" cy="13161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/>
                <a:t> 2022		2023 		2024 		2025		2026</a:t>
              </a:r>
              <a:endParaRPr lang="en-GB" dirty="0"/>
            </a:p>
          </p:txBody>
        </p:sp>
        <p:sp>
          <p:nvSpPr>
            <p:cNvPr id="3" name="Up Arrow Callout 2"/>
            <p:cNvSpPr/>
            <p:nvPr/>
          </p:nvSpPr>
          <p:spPr>
            <a:xfrm>
              <a:off x="1188026" y="4329546"/>
              <a:ext cx="1205345" cy="1565564"/>
            </a:xfrm>
            <a:prstGeom prst="up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Comp. Progress Report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Up Arrow Callout 4"/>
            <p:cNvSpPr/>
            <p:nvPr/>
          </p:nvSpPr>
          <p:spPr>
            <a:xfrm>
              <a:off x="2844549" y="4329546"/>
              <a:ext cx="1205345" cy="1565564"/>
            </a:xfrm>
            <a:prstGeom prst="up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Comp. Progress Report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Up Arrow Callout 5"/>
            <p:cNvSpPr/>
            <p:nvPr/>
          </p:nvSpPr>
          <p:spPr>
            <a:xfrm>
              <a:off x="4682837" y="4329546"/>
              <a:ext cx="1205345" cy="1565564"/>
            </a:xfrm>
            <a:prstGeom prst="up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Comp. Progress Report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Up Arrow Callout 6"/>
            <p:cNvSpPr/>
            <p:nvPr/>
          </p:nvSpPr>
          <p:spPr>
            <a:xfrm>
              <a:off x="6542812" y="4329546"/>
              <a:ext cx="1205345" cy="1565564"/>
            </a:xfrm>
            <a:prstGeom prst="up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Comp. Progress Report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Up Arrow Callout 7"/>
            <p:cNvSpPr/>
            <p:nvPr/>
          </p:nvSpPr>
          <p:spPr>
            <a:xfrm>
              <a:off x="8402787" y="4329546"/>
              <a:ext cx="1205345" cy="1565564"/>
            </a:xfrm>
            <a:prstGeom prst="up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Comp. Progress Report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Down Arrow Callout 8"/>
            <p:cNvSpPr/>
            <p:nvPr/>
          </p:nvSpPr>
          <p:spPr>
            <a:xfrm>
              <a:off x="858154" y="2170032"/>
              <a:ext cx="1422648" cy="1343891"/>
            </a:xfrm>
            <a:prstGeom prst="downArrowCallo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HE 2023/24 co-creation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Down Arrow Callout 9"/>
            <p:cNvSpPr/>
            <p:nvPr/>
          </p:nvSpPr>
          <p:spPr>
            <a:xfrm>
              <a:off x="6325509" y="2125436"/>
              <a:ext cx="1422648" cy="1343891"/>
            </a:xfrm>
            <a:prstGeom prst="downArrowCallo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Horizon-X co-creation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Down Arrow Callout 10"/>
            <p:cNvSpPr/>
            <p:nvPr/>
          </p:nvSpPr>
          <p:spPr>
            <a:xfrm>
              <a:off x="4465534" y="2125436"/>
              <a:ext cx="1422648" cy="1343891"/>
            </a:xfrm>
            <a:prstGeom prst="downArrowCallo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HE 2025/27 co-creation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9382" y="6479520"/>
            <a:ext cx="949036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NB Comp. Progress Report = Annual Report on Progress </a:t>
            </a:r>
            <a:r>
              <a:rPr lang="en-US" sz="1200" dirty="0"/>
              <a:t>of </a:t>
            </a:r>
            <a:r>
              <a:rPr lang="en-US" sz="1200" dirty="0" smtClean="0"/>
              <a:t>Clean Energy Competitiveness (Energy Union Governance Regulation)</a:t>
            </a:r>
            <a:endParaRPr lang="en-GB" sz="1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790699" y="527458"/>
            <a:ext cx="9978742" cy="5367653"/>
            <a:chOff x="1790699" y="527458"/>
            <a:chExt cx="9978742" cy="5367653"/>
          </a:xfrm>
        </p:grpSpPr>
        <p:sp>
          <p:nvSpPr>
            <p:cNvPr id="13" name="Oval 12"/>
            <p:cNvSpPr/>
            <p:nvPr/>
          </p:nvSpPr>
          <p:spPr>
            <a:xfrm>
              <a:off x="9608132" y="527458"/>
              <a:ext cx="2161309" cy="1642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CETO</a:t>
              </a:r>
              <a:endParaRPr lang="en-GB" sz="2800" b="1" dirty="0"/>
            </a:p>
          </p:txBody>
        </p:sp>
        <p:cxnSp>
          <p:nvCxnSpPr>
            <p:cNvPr id="20" name="Curved Connector 19"/>
            <p:cNvCxnSpPr>
              <a:stCxn id="13" idx="2"/>
              <a:endCxn id="11" idx="0"/>
            </p:cNvCxnSpPr>
            <p:nvPr/>
          </p:nvCxnSpPr>
          <p:spPr>
            <a:xfrm rot="10800000" flipV="1">
              <a:off x="5176858" y="1348746"/>
              <a:ext cx="4431274" cy="77669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13" idx="2"/>
              <a:endCxn id="10" idx="0"/>
            </p:cNvCxnSpPr>
            <p:nvPr/>
          </p:nvCxnSpPr>
          <p:spPr>
            <a:xfrm rot="10800000" flipV="1">
              <a:off x="7036834" y="1348746"/>
              <a:ext cx="2571299" cy="77669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endCxn id="3" idx="2"/>
            </p:cNvCxnSpPr>
            <p:nvPr/>
          </p:nvCxnSpPr>
          <p:spPr>
            <a:xfrm rot="10800000" flipV="1">
              <a:off x="1790699" y="2170034"/>
              <a:ext cx="8905010" cy="3725076"/>
            </a:xfrm>
            <a:prstGeom prst="curvedConnector4">
              <a:avLst>
                <a:gd name="adj1" fmla="val 13944"/>
                <a:gd name="adj2" fmla="val 10613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13" idx="4"/>
              <a:endCxn id="5" idx="2"/>
            </p:cNvCxnSpPr>
            <p:nvPr/>
          </p:nvCxnSpPr>
          <p:spPr>
            <a:xfrm rot="5400000">
              <a:off x="5205467" y="411790"/>
              <a:ext cx="3725076" cy="7241565"/>
            </a:xfrm>
            <a:prstGeom prst="curvedConnector3">
              <a:avLst>
                <a:gd name="adj1" fmla="val 10613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13" idx="4"/>
              <a:endCxn id="6" idx="3"/>
            </p:cNvCxnSpPr>
            <p:nvPr/>
          </p:nvCxnSpPr>
          <p:spPr>
            <a:xfrm rot="5400000">
              <a:off x="6934576" y="1123641"/>
              <a:ext cx="2707819" cy="4800605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13" idx="4"/>
              <a:endCxn id="7" idx="3"/>
            </p:cNvCxnSpPr>
            <p:nvPr/>
          </p:nvCxnSpPr>
          <p:spPr>
            <a:xfrm rot="5400000">
              <a:off x="7864563" y="2053628"/>
              <a:ext cx="2707819" cy="294063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13" idx="4"/>
              <a:endCxn id="8" idx="3"/>
            </p:cNvCxnSpPr>
            <p:nvPr/>
          </p:nvCxnSpPr>
          <p:spPr>
            <a:xfrm rot="5400000">
              <a:off x="8794551" y="2983616"/>
              <a:ext cx="2707819" cy="1080655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10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010607" cy="782357"/>
          </a:xfrm>
        </p:spPr>
        <p:txBody>
          <a:bodyPr/>
          <a:lstStyle/>
          <a:p>
            <a:r>
              <a:rPr lang="en-GB" dirty="0" smtClean="0"/>
              <a:t>Tasks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502211" y="3512474"/>
            <a:ext cx="3184009" cy="486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/>
              <a:t>A2 Technology integration aspects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2214" y="2023797"/>
            <a:ext cx="3184006" cy="11346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/>
              <a:t>A1 Technology status &amp; outlook</a:t>
            </a:r>
          </a:p>
          <a:p>
            <a:pPr marL="171450" indent="-171450">
              <a:buFontTx/>
              <a:buChar char="-"/>
            </a:pPr>
            <a:r>
              <a:rPr lang="en-GB" sz="1400" dirty="0" smtClean="0"/>
              <a:t>tech. dev &amp; trends</a:t>
            </a:r>
          </a:p>
          <a:p>
            <a:pPr marL="171450" indent="-171450">
              <a:buFontTx/>
              <a:buChar char="-"/>
            </a:pPr>
            <a:r>
              <a:rPr lang="en-GB" sz="1400" dirty="0" smtClean="0"/>
              <a:t>value chains</a:t>
            </a:r>
          </a:p>
          <a:p>
            <a:pPr marL="171450" indent="-171450">
              <a:buFontTx/>
              <a:buChar char="-"/>
            </a:pPr>
            <a:r>
              <a:rPr lang="en-GB" sz="1400" dirty="0"/>
              <a:t>g</a:t>
            </a:r>
            <a:r>
              <a:rPr lang="en-GB" sz="1400" dirty="0" smtClean="0"/>
              <a:t>lobal market &amp; EU position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32500" y="3341812"/>
            <a:ext cx="1986084" cy="10390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B2  </a:t>
            </a:r>
            <a:r>
              <a:rPr lang="en-GB" sz="1400" dirty="0" smtClean="0"/>
              <a:t>Energy system modelling </a:t>
            </a:r>
            <a:r>
              <a:rPr lang="en-GB" sz="1400" dirty="0"/>
              <a:t>of clean energy technology scenarios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20686" y="2069033"/>
            <a:ext cx="1986084" cy="79048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</a:t>
            </a:r>
            <a:r>
              <a:rPr lang="en-GB" sz="1400" dirty="0" smtClean="0"/>
              <a:t>1 Review clean system energy outlooks 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6732500" y="4863822"/>
            <a:ext cx="1986084" cy="89181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B.3 </a:t>
            </a:r>
            <a:r>
              <a:rPr lang="en-GB" sz="1400" dirty="0" smtClean="0"/>
              <a:t>Strategic analysis of the clean </a:t>
            </a:r>
            <a:r>
              <a:rPr lang="en-GB" sz="1400" dirty="0"/>
              <a:t>energy tech </a:t>
            </a:r>
            <a:r>
              <a:rPr lang="en-GB" sz="1400" dirty="0" smtClean="0"/>
              <a:t>sector</a:t>
            </a:r>
          </a:p>
        </p:txBody>
      </p:sp>
      <p:cxnSp>
        <p:nvCxnSpPr>
          <p:cNvPr id="6" name="Elbow Connector 5"/>
          <p:cNvCxnSpPr>
            <a:stCxn id="13" idx="3"/>
            <a:endCxn id="15" idx="1"/>
          </p:cNvCxnSpPr>
          <p:nvPr/>
        </p:nvCxnSpPr>
        <p:spPr>
          <a:xfrm>
            <a:off x="4686220" y="2591124"/>
            <a:ext cx="2046280" cy="1270193"/>
          </a:xfrm>
          <a:prstGeom prst="bentConnector3">
            <a:avLst/>
          </a:prstGeom>
          <a:ln w="38100">
            <a:solidFill>
              <a:schemeClr val="bg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4" idx="2"/>
            <a:endCxn id="9" idx="1"/>
          </p:cNvCxnSpPr>
          <p:nvPr/>
        </p:nvCxnSpPr>
        <p:spPr>
          <a:xfrm rot="16200000" flipH="1">
            <a:off x="4686298" y="3263528"/>
            <a:ext cx="454123" cy="3638282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6" idx="2"/>
            <a:endCxn id="15" idx="0"/>
          </p:cNvCxnSpPr>
          <p:nvPr/>
        </p:nvCxnSpPr>
        <p:spPr>
          <a:xfrm>
            <a:off x="7713728" y="2859514"/>
            <a:ext cx="11814" cy="48229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8718358" y="4762916"/>
            <a:ext cx="107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</a:t>
            </a:r>
            <a:r>
              <a:rPr lang="en-GB" sz="1400" dirty="0" smtClean="0"/>
              <a:t>nnual report</a:t>
            </a:r>
            <a:endParaRPr lang="en-GB" sz="1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8718359" y="3790754"/>
            <a:ext cx="13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</a:t>
            </a:r>
            <a:r>
              <a:rPr lang="en-GB" sz="1400" dirty="0" smtClean="0"/>
              <a:t>eports 2023 and 2025</a:t>
            </a:r>
            <a:endParaRPr lang="en-GB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560489" y="2023603"/>
            <a:ext cx="890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</a:t>
            </a:r>
            <a:r>
              <a:rPr lang="en-GB" sz="1400" dirty="0" smtClean="0"/>
              <a:t>nnual reports (x 15)</a:t>
            </a:r>
            <a:endParaRPr lang="en-GB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60489" y="3512474"/>
            <a:ext cx="72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</a:t>
            </a:r>
            <a:r>
              <a:rPr lang="en-GB" sz="1400" dirty="0" smtClean="0"/>
              <a:t>nnual report</a:t>
            </a:r>
            <a:endParaRPr lang="en-GB" sz="1400" dirty="0"/>
          </a:p>
        </p:txBody>
      </p:sp>
      <p:sp>
        <p:nvSpPr>
          <p:cNvPr id="161" name="TextBox 160"/>
          <p:cNvSpPr txBox="1"/>
          <p:nvPr/>
        </p:nvSpPr>
        <p:spPr>
          <a:xfrm>
            <a:off x="8718359" y="2290788"/>
            <a:ext cx="126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reports 2022 and 2025</a:t>
            </a:r>
            <a:endParaRPr lang="en-GB" sz="1400" dirty="0"/>
          </a:p>
        </p:txBody>
      </p:sp>
      <p:cxnSp>
        <p:nvCxnSpPr>
          <p:cNvPr id="22" name="Straight Arrow Connector 21"/>
          <p:cNvCxnSpPr>
            <a:stCxn id="15" idx="2"/>
            <a:endCxn id="9" idx="0"/>
          </p:cNvCxnSpPr>
          <p:nvPr/>
        </p:nvCxnSpPr>
        <p:spPr>
          <a:xfrm>
            <a:off x="7725542" y="4380822"/>
            <a:ext cx="0" cy="4830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2"/>
            <a:endCxn id="12" idx="0"/>
          </p:cNvCxnSpPr>
          <p:nvPr/>
        </p:nvCxnSpPr>
        <p:spPr>
          <a:xfrm flipH="1">
            <a:off x="3094216" y="3158451"/>
            <a:ext cx="1" cy="35402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flipH="1">
            <a:off x="1502210" y="6129018"/>
            <a:ext cx="7216148" cy="4987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 Dissemination</a:t>
            </a:r>
            <a:endParaRPr lang="en-GB" sz="1400" dirty="0"/>
          </a:p>
        </p:txBody>
      </p:sp>
      <p:cxnSp>
        <p:nvCxnSpPr>
          <p:cNvPr id="21" name="Elbow Connector 20"/>
          <p:cNvCxnSpPr>
            <a:stCxn id="9" idx="3"/>
            <a:endCxn id="13" idx="0"/>
          </p:cNvCxnSpPr>
          <p:nvPr/>
        </p:nvCxnSpPr>
        <p:spPr>
          <a:xfrm flipH="1" flipV="1">
            <a:off x="3094217" y="2023797"/>
            <a:ext cx="5624367" cy="3285934"/>
          </a:xfrm>
          <a:prstGeom prst="bentConnector4">
            <a:avLst>
              <a:gd name="adj1" fmla="val -25675"/>
              <a:gd name="adj2" fmla="val 116798"/>
            </a:avLst>
          </a:prstGeom>
          <a:ln w="38100">
            <a:solidFill>
              <a:schemeClr val="bg1">
                <a:lumMod val="50000"/>
              </a:schemeClr>
            </a:solidFill>
            <a:prstDash val="sys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02213" y="4373929"/>
            <a:ext cx="3184009" cy="4816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/>
              <a:t>A3 Foresight weak signal analysis</a:t>
            </a:r>
          </a:p>
        </p:txBody>
      </p:sp>
      <p:cxnSp>
        <p:nvCxnSpPr>
          <p:cNvPr id="28" name="Straight Arrow Connector 27"/>
          <p:cNvCxnSpPr>
            <a:stCxn id="12" idx="2"/>
            <a:endCxn id="24" idx="0"/>
          </p:cNvCxnSpPr>
          <p:nvPr/>
        </p:nvCxnSpPr>
        <p:spPr>
          <a:xfrm>
            <a:off x="3094216" y="3998786"/>
            <a:ext cx="2" cy="3751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094215" y="4923852"/>
            <a:ext cx="0" cy="120516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2"/>
          </p:cNvCxnSpPr>
          <p:nvPr/>
        </p:nvCxnSpPr>
        <p:spPr>
          <a:xfrm>
            <a:off x="7725542" y="5755639"/>
            <a:ext cx="0" cy="38159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60489" y="4313974"/>
            <a:ext cx="94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</a:t>
            </a:r>
            <a:r>
              <a:rPr lang="en-GB" sz="1400" dirty="0" smtClean="0"/>
              <a:t>eports 2023/25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138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CETO Technical Scope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018570" y="294378"/>
            <a:ext cx="4314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 smtClean="0"/>
              <a:t>Technologies (Tasks A1)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Advanced </a:t>
            </a:r>
            <a:r>
              <a:rPr lang="en-GB" sz="1400" dirty="0"/>
              <a:t>biofuels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Batteries</a:t>
            </a:r>
            <a:endParaRPr lang="en-GB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Bioenergy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Carbon </a:t>
            </a:r>
            <a:r>
              <a:rPr lang="en-GB" sz="1400" dirty="0"/>
              <a:t>Capture Utilisation and Storage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Concentrated </a:t>
            </a:r>
            <a:r>
              <a:rPr lang="en-GB" sz="1400" dirty="0"/>
              <a:t>Solar Power and Heat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Geothermal </a:t>
            </a:r>
            <a:r>
              <a:rPr lang="en-GB" sz="1400" dirty="0"/>
              <a:t>heat and power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Heat </a:t>
            </a:r>
            <a:r>
              <a:rPr lang="en-GB" sz="1400" dirty="0"/>
              <a:t>Pumps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Hydropower </a:t>
            </a:r>
            <a:r>
              <a:rPr lang="en-GB" sz="1400" dirty="0"/>
              <a:t>&amp; Pumped Hydropower Storage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Novel </a:t>
            </a:r>
            <a:r>
              <a:rPr lang="en-GB" sz="1400" dirty="0"/>
              <a:t>Electricity and Heat Storage technologies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Ocean </a:t>
            </a:r>
            <a:r>
              <a:rPr lang="en-GB" sz="1400" dirty="0"/>
              <a:t>energy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Photovoltaics </a:t>
            </a:r>
            <a:endParaRPr lang="en-GB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Renewable </a:t>
            </a:r>
            <a:r>
              <a:rPr lang="en-GB" sz="1400" dirty="0"/>
              <a:t>Fuels of non-biological origin (other)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Renewable </a:t>
            </a:r>
            <a:r>
              <a:rPr lang="en-GB" sz="1400" dirty="0"/>
              <a:t>Hydrogen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Solar </a:t>
            </a:r>
            <a:r>
              <a:rPr lang="en-GB" sz="1400" dirty="0"/>
              <a:t>Fuels (direct)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Wind </a:t>
            </a:r>
            <a:r>
              <a:rPr lang="en-GB" sz="1400" dirty="0"/>
              <a:t>(offshore and onshore</a:t>
            </a:r>
            <a:r>
              <a:rPr lang="en-GB" sz="1400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717" y="3449548"/>
            <a:ext cx="33557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System integration areas (Task A2)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Building-related techs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Digital infrastructure for smart energy system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Industrial </a:t>
            </a:r>
            <a:r>
              <a:rPr lang="en-US" sz="1400" dirty="0"/>
              <a:t>and </a:t>
            </a:r>
            <a:r>
              <a:rPr lang="en-US" sz="1400" dirty="0" smtClean="0"/>
              <a:t>district heat </a:t>
            </a:r>
            <a:r>
              <a:rPr lang="en-US" sz="1400" dirty="0"/>
              <a:t>&amp; </a:t>
            </a:r>
            <a:r>
              <a:rPr lang="en-US" sz="1400" dirty="0" smtClean="0"/>
              <a:t>cold management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Standalone systems (islands)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Transmission </a:t>
            </a:r>
            <a:r>
              <a:rPr lang="en-US" sz="1400" dirty="0"/>
              <a:t>and </a:t>
            </a:r>
            <a:r>
              <a:rPr lang="en-US" sz="1400" dirty="0" smtClean="0"/>
              <a:t>distribution techs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Smart cities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Innovative energy carriers and supply for transport</a:t>
            </a:r>
            <a:endParaRPr lang="en-US" sz="1400" dirty="0"/>
          </a:p>
          <a:p>
            <a:pPr lvl="0"/>
            <a:endParaRPr lang="en-US" sz="1400" dirty="0"/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19163" y="4733966"/>
            <a:ext cx="3706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Analytics/Horizontal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Technology Readiness (TRL)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Energy </a:t>
            </a:r>
            <a:r>
              <a:rPr lang="en-US" sz="1400" dirty="0"/>
              <a:t>system models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Technology foresight techniques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Patent analysis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Bibliometrics</a:t>
            </a:r>
            <a:r>
              <a:rPr lang="en-US" sz="1400" dirty="0"/>
              <a:t>, text mining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Socio-economic indicators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LCA/sustainability</a:t>
            </a:r>
            <a:endParaRPr lang="en-US" sz="1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84145786"/>
              </p:ext>
            </p:extLst>
          </p:nvPr>
        </p:nvGraphicFramePr>
        <p:xfrm>
          <a:off x="2586131" y="1948303"/>
          <a:ext cx="5671389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0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1" y="482860"/>
            <a:ext cx="11096587" cy="78235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/>
              <a:t>Technology assessment framework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17796"/>
              </p:ext>
            </p:extLst>
          </p:nvPr>
        </p:nvGraphicFramePr>
        <p:xfrm>
          <a:off x="806740" y="1399293"/>
          <a:ext cx="9917721" cy="5133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907">
                  <a:extLst>
                    <a:ext uri="{9D8B030D-6E8A-4147-A177-3AD203B41FA5}">
                      <a16:colId xmlns:a16="http://schemas.microsoft.com/office/drawing/2014/main" val="3569585930"/>
                    </a:ext>
                  </a:extLst>
                </a:gridCol>
                <a:gridCol w="3305907">
                  <a:extLst>
                    <a:ext uri="{9D8B030D-6E8A-4147-A177-3AD203B41FA5}">
                      <a16:colId xmlns:a16="http://schemas.microsoft.com/office/drawing/2014/main" val="3250257589"/>
                    </a:ext>
                  </a:extLst>
                </a:gridCol>
                <a:gridCol w="3305907">
                  <a:extLst>
                    <a:ext uri="{9D8B030D-6E8A-4147-A177-3AD203B41FA5}">
                      <a16:colId xmlns:a16="http://schemas.microsoft.com/office/drawing/2014/main" val="2669307063"/>
                    </a:ext>
                  </a:extLst>
                </a:gridCol>
              </a:tblGrid>
              <a:tr h="7059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EC Square Sans Pro" panose="020B0506040000020004" pitchFamily="34" charset="0"/>
                        </a:rPr>
                        <a:t>Technology analysis</a:t>
                      </a:r>
                      <a:endParaRPr lang="en-GB" sz="20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EC Square Sans Pro" panose="020B0506040000020004" pitchFamily="34" charset="0"/>
                        </a:rPr>
                        <a:t>Value </a:t>
                      </a:r>
                      <a:r>
                        <a:rPr lang="en-GB" sz="2000" dirty="0">
                          <a:effectLst/>
                          <a:latin typeface="EC Square Sans Pro" panose="020B0506040000020004" pitchFamily="34" charset="0"/>
                        </a:rPr>
                        <a:t>C</a:t>
                      </a:r>
                      <a:r>
                        <a:rPr lang="en-GB" sz="2000" dirty="0" smtClean="0">
                          <a:effectLst/>
                          <a:latin typeface="EC Square Sans Pro" panose="020B0506040000020004" pitchFamily="34" charset="0"/>
                        </a:rPr>
                        <a:t>hain Analysis</a:t>
                      </a:r>
                      <a:endParaRPr lang="en-GB" sz="20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EC Square Sans Pro" panose="020B0506040000020004" pitchFamily="34" charset="0"/>
                        </a:rPr>
                        <a:t>Market </a:t>
                      </a:r>
                      <a:r>
                        <a:rPr lang="en-GB" sz="2000" dirty="0">
                          <a:effectLst/>
                          <a:latin typeface="EC Square Sans Pro" panose="020B0506040000020004" pitchFamily="34" charset="0"/>
                        </a:rPr>
                        <a:t>analysis</a:t>
                      </a:r>
                      <a:endParaRPr lang="en-GB" sz="20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extLst>
                  <a:ext uri="{0D108BD9-81ED-4DB2-BD59-A6C34878D82A}">
                    <a16:rowId xmlns:a16="http://schemas.microsoft.com/office/drawing/2014/main" val="2536110566"/>
                  </a:ext>
                </a:extLst>
              </a:tr>
              <a:tr h="7512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</a:t>
                      </a:r>
                      <a:r>
                        <a:rPr lang="en-GB" sz="1600" baseline="0" dirty="0" smtClean="0"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readiness level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EC Square Sans Pro" panose="020B0506040000020004" pitchFamily="34" charset="0"/>
                        </a:rPr>
                        <a:t>Turnover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Global &amp; EU  market leaders 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extLst>
                  <a:ext uri="{0D108BD9-81ED-4DB2-BD59-A6C34878D82A}">
                    <a16:rowId xmlns:a16="http://schemas.microsoft.com/office/drawing/2014/main" val="3775245525"/>
                  </a:ext>
                </a:extLst>
              </a:tr>
              <a:tr h="5651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Capacities &amp; production </a:t>
                      </a: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Gross value added</a:t>
                      </a:r>
                      <a:endParaRPr lang="en-GB" sz="1600" dirty="0" smtClean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Trade</a:t>
                      </a:r>
                      <a:endParaRPr lang="en-GB" sz="1600" dirty="0" smtClean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extLst>
                  <a:ext uri="{0D108BD9-81ED-4DB2-BD59-A6C34878D82A}">
                    <a16:rowId xmlns:a16="http://schemas.microsoft.com/office/drawing/2014/main" val="3820082291"/>
                  </a:ext>
                </a:extLst>
              </a:tr>
              <a:tr h="5300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Costs</a:t>
                      </a:r>
                      <a:endParaRPr lang="en-GB" sz="1600" dirty="0" smtClean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Sustainability</a:t>
                      </a:r>
                      <a:endParaRPr lang="en-GB" sz="1600" b="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Resource efficiency and dependencies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extLst>
                  <a:ext uri="{0D108BD9-81ED-4DB2-BD59-A6C34878D82A}">
                    <a16:rowId xmlns:a16="http://schemas.microsoft.com/office/drawing/2014/main" val="3809677559"/>
                  </a:ext>
                </a:extLst>
              </a:tr>
              <a:tr h="5881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EC Square Sans Pro" panose="020B0506040000020004" pitchFamily="34" charset="0"/>
                        </a:rPr>
                        <a:t>Public R&amp;I </a:t>
                      </a: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funding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of EU companies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extLst>
                  <a:ext uri="{0D108BD9-81ED-4DB2-BD59-A6C34878D82A}">
                    <a16:rowId xmlns:a16="http://schemas.microsoft.com/office/drawing/2014/main" val="1488853947"/>
                  </a:ext>
                </a:extLst>
              </a:tr>
              <a:tr h="5881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EC Square Sans Pro" panose="020B0506040000020004" pitchFamily="34" charset="0"/>
                        </a:rPr>
                        <a:t>Private R&amp;I </a:t>
                      </a: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funding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Employment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EC Square Sans Pro" panose="020B05060400000200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extLst>
                  <a:ext uri="{0D108BD9-81ED-4DB2-BD59-A6C34878D82A}">
                    <a16:rowId xmlns:a16="http://schemas.microsoft.com/office/drawing/2014/main" val="3525121233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EC Square Sans Pro" panose="020B0506040000020004" pitchFamily="34" charset="0"/>
                        </a:rPr>
                        <a:t>Patenting </a:t>
                      </a: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trends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EC Square Sans Pro" panose="020B0506040000020004" pitchFamily="34" charset="0"/>
                        </a:rPr>
                        <a:t>Energy </a:t>
                      </a: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</a:rPr>
                        <a:t>intensity </a:t>
                      </a:r>
                      <a:r>
                        <a:rPr lang="en-GB" sz="1600" dirty="0">
                          <a:effectLst/>
                          <a:latin typeface="EC Square Sans Pro" panose="020B0506040000020004" pitchFamily="34" charset="0"/>
                        </a:rPr>
                        <a:t>/ labour productivity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EC Square Sans Pro" panose="020B05060400000200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extLst>
                  <a:ext uri="{0D108BD9-81ED-4DB2-BD59-A6C34878D82A}">
                    <a16:rowId xmlns:a16="http://schemas.microsoft.com/office/drawing/2014/main" val="438140097"/>
                  </a:ext>
                </a:extLst>
              </a:tr>
              <a:tr h="4952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Bibliometrics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 production</a:t>
                      </a: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extLst>
                  <a:ext uri="{0D108BD9-81ED-4DB2-BD59-A6C34878D82A}">
                    <a16:rowId xmlns:a16="http://schemas.microsoft.com/office/drawing/2014/main" val="1143280776"/>
                  </a:ext>
                </a:extLst>
              </a:tr>
              <a:tr h="430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&amp;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Trends of EU R&amp;I Projects</a:t>
                      </a: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01" marR="60901" marT="0" marB="0" anchor="ctr"/>
                </a:tc>
                <a:extLst>
                  <a:ext uri="{0D108BD9-81ED-4DB2-BD59-A6C34878D82A}">
                    <a16:rowId xmlns:a16="http://schemas.microsoft.com/office/drawing/2014/main" val="376578154"/>
                  </a:ext>
                </a:extLst>
              </a:tr>
            </a:tbl>
          </a:graphicData>
        </a:graphic>
      </p:graphicFrame>
      <p:sp>
        <p:nvSpPr>
          <p:cNvPr id="3" name="Oval Callout 2"/>
          <p:cNvSpPr/>
          <p:nvPr/>
        </p:nvSpPr>
        <p:spPr>
          <a:xfrm>
            <a:off x="3993502" y="6301614"/>
            <a:ext cx="2006082" cy="461666"/>
          </a:xfrm>
          <a:prstGeom prst="wedgeEllipseCallout">
            <a:avLst>
              <a:gd name="adj1" fmla="val -75937"/>
              <a:gd name="adj2" fmla="val -7174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Not in CPR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311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0FB2F397B3D448BFDC6DF71B5B186" ma:contentTypeVersion="14" ma:contentTypeDescription="Create a new document." ma:contentTypeScope="" ma:versionID="3dd3e604e8468fdd2851c7292d11e0db">
  <xsd:schema xmlns:xsd="http://www.w3.org/2001/XMLSchema" xmlns:xs="http://www.w3.org/2001/XMLSchema" xmlns:p="http://schemas.microsoft.com/office/2006/metadata/properties" xmlns:ns3="ba75fd84-9932-4f20-bd9a-caf75fd0bd51" xmlns:ns4="ffb6d218-e4ef-4c97-8942-1bf8159ddab9" targetNamespace="http://schemas.microsoft.com/office/2006/metadata/properties" ma:root="true" ma:fieldsID="5b05ae87df4ffcb7088ca018ff8949dd" ns3:_="" ns4:_="">
    <xsd:import namespace="ba75fd84-9932-4f20-bd9a-caf75fd0bd51"/>
    <xsd:import namespace="ffb6d218-e4ef-4c97-8942-1bf8159dda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5fd84-9932-4f20-bd9a-caf75fd0bd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6d218-e4ef-4c97-8942-1bf8159dd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BD7898-3285-4F0C-9661-ED3478DD13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181525-6B5C-45C0-A0FA-AB4A69007D6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75fd84-9932-4f20-bd9a-caf75fd0bd51"/>
    <ds:schemaRef ds:uri="http://purl.org/dc/elements/1.1/"/>
    <ds:schemaRef ds:uri="http://schemas.microsoft.com/office/2006/metadata/properties"/>
    <ds:schemaRef ds:uri="ffb6d218-e4ef-4c97-8942-1bf8159ddab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03EC33-67C1-4127-8D07-0840B5C81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75fd84-9932-4f20-bd9a-caf75fd0bd51"/>
    <ds:schemaRef ds:uri="ffb6d218-e4ef-4c97-8942-1bf8159dd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2644</TotalTime>
  <Words>937</Words>
  <Application>Microsoft Office PowerPoint</Application>
  <PresentationFormat>Widescreen</PresentationFormat>
  <Paragraphs>213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EC Square Sans Pro</vt:lpstr>
      <vt:lpstr>Times New Roman</vt:lpstr>
      <vt:lpstr>Office Theme</vt:lpstr>
      <vt:lpstr>Clean Energy Technology Observatory (CETO)</vt:lpstr>
      <vt:lpstr>What is CETO?</vt:lpstr>
      <vt:lpstr>Objectives</vt:lpstr>
      <vt:lpstr>Implementation</vt:lpstr>
      <vt:lpstr>JRC units contributing</vt:lpstr>
      <vt:lpstr>Policy Links &amp; Timelines</vt:lpstr>
      <vt:lpstr>Tasks</vt:lpstr>
      <vt:lpstr>CETO Technical Scope</vt:lpstr>
      <vt:lpstr>Technology assessment framework</vt:lpstr>
      <vt:lpstr>Impact and Trends of EU-supported Research and Innovation (alternate years only)</vt:lpstr>
      <vt:lpstr>R&amp;I impact: agency cooperation potential</vt:lpstr>
      <vt:lpstr>Sustainability Framework</vt:lpstr>
      <vt:lpstr>Milestones 2022</vt:lpstr>
      <vt:lpstr>Questions or comments?  Contacts:  Nigel Taylor (JRC.C.2) Thomas Schlecker (RTD.C.1) Giulia Serra (ENER.B.5)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Discussion/brainstorming Draft ToR LCEO2</dc:title>
  <dc:creator>Nigel.TAYLOR@ec.europa.eu</dc:creator>
  <cp:lastModifiedBy>TAYLOR Nigel (JRC-ISPRA)</cp:lastModifiedBy>
  <cp:revision>141</cp:revision>
  <dcterms:created xsi:type="dcterms:W3CDTF">2020-11-13T12:19:07Z</dcterms:created>
  <dcterms:modified xsi:type="dcterms:W3CDTF">2022-05-10T16:50:45Z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0x0101003580FB2F397B3D448BFDC6DF71B5B186</vt:lpwstr>
  </property>
</Properties>
</file>